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6858000" type="screen4x3"/>
  <p:notesSz cx="6858000" cy="9144000"/>
  <p:embeddedFontLst>
    <p:embeddedFont>
      <p:font typeface="맑은 고딕" panose="020B0503020000020004" pitchFamily="34" charset="-127"/>
      <p:regular r:id="rId33"/>
      <p:bold r:id="rId34"/>
    </p:embeddedFont>
    <p:embeddedFont>
      <p:font typeface="Cambria Math" panose="02040503050406030204" pitchFamily="18" charset="0"/>
      <p:regular r:id="rId35"/>
    </p:embeddedFont>
    <p:embeddedFont>
      <p:font typeface="Pretendard" panose="02000503000000020004" pitchFamily="2" charset="-127"/>
      <p:regular r:id="rId36"/>
      <p:bold r:id="rId37"/>
    </p:embeddedFont>
    <p:embeddedFont>
      <p:font typeface="Pretendard Black" panose="02000503000000020004" pitchFamily="2" charset="-127"/>
      <p:bold r:id="rId38"/>
    </p:embeddedFont>
    <p:embeddedFont>
      <p:font typeface="Pretendard ExtraBold" panose="02000503000000020004" pitchFamily="2" charset="-127"/>
      <p:bold r:id="rId39"/>
    </p:embeddedFont>
  </p:embeddedFont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68977"/>
  </p:normalViewPr>
  <p:slideViewPr>
    <p:cSldViewPr snapToGrid="0">
      <p:cViewPr varScale="1">
        <p:scale>
          <a:sx n="79" d="100"/>
          <a:sy n="79" d="100"/>
        </p:scale>
        <p:origin x="200" y="8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ko-KR"/>
  <c:roundedCorners val="1"/>
  <c:style val="2"/>
  <c:chart>
    <c:autoTitleDeleted val="1"/>
    <c:plotArea>
      <c:layout/>
      <c:barChart>
        <c:barDir val="col"/>
        <c:grouping val="clustered"/>
        <c:varyColors val="0"/>
        <c:ser>
          <c:idx val="0"/>
          <c:order val="0"/>
          <c:tx>
            <c:v>Out-of-sample R² (%)</c:v>
          </c:tx>
          <c:spPr>
            <a:solidFill>
              <a:srgbClr val="2B69A1"/>
            </a:solidFill>
            <a:ln w="9525">
              <a:solidFill>
                <a:srgbClr val="2B69A1"/>
              </a:solidFill>
              <a:prstDash val="solid"/>
            </a:ln>
          </c:spPr>
          <c:invertIfNegative val="1"/>
          <c:dLbls>
            <c:spPr>
              <a:noFill/>
              <a:ln>
                <a:noFill/>
              </a:ln>
              <a:effectLst/>
            </c:spPr>
            <c:txPr>
              <a:bodyPr anchorCtr="1"/>
              <a:lstStyle/>
              <a:p>
                <a:pPr>
                  <a:defRPr sz="1050" b="1">
                    <a:solidFill>
                      <a:srgbClr val="1B3552"/>
                    </a:solidFill>
                  </a:defRPr>
                </a:pPr>
                <a:endParaRPr lang="ko-K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Lit>
              <c:ptCount val="5"/>
              <c:pt idx="0">
                <c:v>OLS-3</c:v>
              </c:pt>
              <c:pt idx="1">
                <c:v>PCR</c:v>
              </c:pt>
              <c:pt idx="2">
                <c:v>RF</c:v>
              </c:pt>
              <c:pt idx="3">
                <c:v>GBRT</c:v>
              </c:pt>
              <c:pt idx="4">
                <c:v>NN3</c:v>
              </c:pt>
            </c:strLit>
          </c:cat>
          <c:val>
            <c:numLit>
              <c:formatCode>0.00</c:formatCode>
              <c:ptCount val="5"/>
              <c:pt idx="0">
                <c:v>0.16</c:v>
              </c:pt>
              <c:pt idx="1">
                <c:v>0.27</c:v>
              </c:pt>
              <c:pt idx="2">
                <c:v>0.33</c:v>
              </c:pt>
              <c:pt idx="3">
                <c:v>0.34</c:v>
              </c:pt>
              <c:pt idx="4">
                <c:v>0.4</c:v>
              </c:pt>
            </c:numLit>
          </c:val>
          <c:extLst>
            <c:ext xmlns:c14="http://schemas.microsoft.com/office/drawing/2007/8/2/chart" uri="{6F2FDCE9-48DA-4B69-8628-5D25D57E5C99}">
              <c14:invertSolidFillFmt>
                <c14:spPr xmlns:c14="http://schemas.microsoft.com/office/drawing/2007/8/2/chart">
                  <a:solidFill>
                    <a:srgbClr val="FFFFFF"/>
                  </a:solidFill>
                  <a:ln w="9525">
                    <a:solidFill>
                      <a:srgbClr val="2B69A1"/>
                    </a:solidFill>
                    <a:prstDash val="solid"/>
                  </a:ln>
                </c14:spPr>
              </c14:invertSolidFillFmt>
            </c:ext>
            <c:ext xmlns:c16="http://schemas.microsoft.com/office/drawing/2014/chart" uri="{C3380CC4-5D6E-409C-BE32-E72D297353CC}">
              <c16:uniqueId val="{00000000-0AFF-4D47-9057-7FE098DBD2D6}"/>
            </c:ext>
          </c:extLst>
        </c:ser>
        <c:dLbls>
          <c:dLblPos val="outEnd"/>
          <c:showLegendKey val="0"/>
          <c:showVal val="1"/>
          <c:showCatName val="0"/>
          <c:showSerName val="0"/>
          <c:showPercent val="0"/>
          <c:showBubbleSize val="0"/>
        </c:dLbls>
        <c:gapWidth val="52"/>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A8B3BF"/>
            </a:solidFill>
            <a:prstDash val="solid"/>
          </a:ln>
        </c:spPr>
        <c:txPr>
          <a:bodyPr anchorCtr="1"/>
          <a:lstStyle/>
          <a:p>
            <a:pPr>
              <a:defRPr sz="1125">
                <a:solidFill>
                  <a:srgbClr val="333333"/>
                </a:solidFill>
              </a:defRPr>
            </a:pPr>
            <a:endParaRPr lang="ko-KR"/>
          </a:p>
        </c:txPr>
        <c:crossAx val="48672768"/>
        <c:crosses val="autoZero"/>
        <c:auto val="1"/>
        <c:lblAlgn val="ctr"/>
        <c:lblOffset val="100"/>
        <c:noMultiLvlLbl val="1"/>
      </c:catAx>
      <c:valAx>
        <c:axId val="48672768"/>
        <c:scaling>
          <c:orientation val="minMax"/>
          <c:max val="0.5"/>
          <c:min val="0"/>
        </c:scaling>
        <c:delete val="0"/>
        <c:axPos val="l"/>
        <c:majorGridlines>
          <c:spPr>
            <a:ln w="9525">
              <a:solidFill>
                <a:srgbClr val="D9E1E8"/>
              </a:solidFill>
              <a:prstDash val="solid"/>
            </a:ln>
          </c:spPr>
        </c:majorGridlines>
        <c:title>
          <c:tx>
            <c:rich>
              <a:bodyPr/>
              <a:lstStyle/>
              <a:p>
                <a:r>
                  <a:rPr lang="en" sz="975">
                    <a:solidFill>
                      <a:srgbClr val="333333"/>
                    </a:solidFill>
                  </a:rPr>
                  <a:t>R² (OOS), %</a:t>
                </a:r>
              </a:p>
            </c:rich>
          </c:tx>
          <c:overlay val="0"/>
        </c:title>
        <c:numFmt formatCode="0.00" sourceLinked="1"/>
        <c:majorTickMark val="none"/>
        <c:minorTickMark val="none"/>
        <c:tickLblPos val="nextTo"/>
        <c:spPr>
          <a:ln w="9525">
            <a:solidFill>
              <a:srgbClr val="A8B3BF"/>
            </a:solidFill>
            <a:prstDash val="solid"/>
          </a:ln>
        </c:spPr>
        <c:txPr>
          <a:bodyPr anchorCtr="1"/>
          <a:lstStyle/>
          <a:p>
            <a:pPr>
              <a:defRPr sz="900">
                <a:solidFill>
                  <a:srgbClr val="555555"/>
                </a:solidFill>
              </a:defRPr>
            </a:pPr>
            <a:endParaRPr lang="ko-KR"/>
          </a:p>
        </c:txPr>
        <c:crossAx val="48650112"/>
        <c:crosses val="autoZero"/>
        <c:crossBetween val="between"/>
        <c:majorUnit val="0.1"/>
      </c:valAx>
      <c:spPr>
        <a:solidFill>
          <a:srgbClr val="FFFFFF"/>
        </a:solidFill>
      </c:spPr>
    </c:plotArea>
    <c:plotVisOnly val="1"/>
    <c:dispBlanksAs val="zero"/>
    <c:showDLblsOverMax val="1"/>
  </c:chart>
  <c:spPr>
    <a:solidFill>
      <a:srgbClr val="FFFFFF"/>
    </a:solidFill>
    <a:ln w="9525">
      <a:solidFill>
        <a:srgbClr val="D9E1E8"/>
      </a:solidFill>
      <a:prstDash val="solid"/>
    </a:ln>
  </c:spPr>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안녕하세요</a:t>
            </a:r>
            <a:r>
              <a:rPr dirty="0"/>
              <a:t>. </a:t>
            </a:r>
            <a:r>
              <a:rPr dirty="0" err="1"/>
              <a:t>오늘은</a:t>
            </a:r>
            <a:r>
              <a:rPr dirty="0"/>
              <a:t> Gu, Kelly, Xiu</a:t>
            </a:r>
            <a:r>
              <a:rPr lang="en-US" altLang="ko-KR" dirty="0"/>
              <a:t>(</a:t>
            </a:r>
            <a:r>
              <a:rPr lang="ko-KR" altLang="en-US" dirty="0" err="1"/>
              <a:t>쇼우</a:t>
            </a:r>
            <a:r>
              <a:rPr lang="en-US" altLang="ko-KR" dirty="0"/>
              <a:t>)</a:t>
            </a:r>
            <a:r>
              <a:rPr dirty="0" err="1"/>
              <a:t>의</a:t>
            </a:r>
            <a:r>
              <a:rPr dirty="0"/>
              <a:t> 2020년 Review of Financial Studies </a:t>
            </a:r>
            <a:r>
              <a:rPr dirty="0" err="1"/>
              <a:t>논문인</a:t>
            </a:r>
            <a:r>
              <a:rPr dirty="0"/>
              <a:t> Empirical Asset Pricing via Machine </a:t>
            </a:r>
            <a:r>
              <a:rPr dirty="0" err="1"/>
              <a:t>Learning을</a:t>
            </a:r>
            <a:r>
              <a:rPr dirty="0"/>
              <a:t> </a:t>
            </a:r>
            <a:r>
              <a:rPr dirty="0" err="1"/>
              <a:t>소개하겠습니다</a:t>
            </a:r>
            <a:r>
              <a:rPr dirty="0"/>
              <a:t>. </a:t>
            </a:r>
            <a:r>
              <a:rPr dirty="0" err="1"/>
              <a:t>머신러닝</a:t>
            </a:r>
            <a:r>
              <a:rPr dirty="0"/>
              <a:t> </a:t>
            </a:r>
            <a:r>
              <a:rPr dirty="0" err="1"/>
              <a:t>자산가격</a:t>
            </a:r>
            <a:r>
              <a:rPr dirty="0"/>
              <a:t> </a:t>
            </a:r>
            <a:r>
              <a:rPr dirty="0" err="1"/>
              <a:t>연구의</a:t>
            </a:r>
            <a:r>
              <a:rPr dirty="0"/>
              <a:t> </a:t>
            </a:r>
            <a:r>
              <a:rPr dirty="0" err="1"/>
              <a:t>대표적인</a:t>
            </a:r>
            <a:r>
              <a:rPr dirty="0"/>
              <a:t> </a:t>
            </a:r>
            <a:r>
              <a:rPr dirty="0" err="1"/>
              <a:t>기준</a:t>
            </a:r>
            <a:r>
              <a:rPr dirty="0"/>
              <a:t> </a:t>
            </a:r>
            <a:r>
              <a:rPr dirty="0" err="1"/>
              <a:t>논문이고</a:t>
            </a:r>
            <a:r>
              <a:rPr dirty="0"/>
              <a:t>, </a:t>
            </a:r>
            <a:r>
              <a:rPr dirty="0" err="1"/>
              <a:t>제가</a:t>
            </a:r>
            <a:r>
              <a:rPr dirty="0"/>
              <a:t> </a:t>
            </a:r>
            <a:r>
              <a:rPr dirty="0" err="1"/>
              <a:t>작성</a:t>
            </a:r>
            <a:r>
              <a:rPr dirty="0"/>
              <a:t> </a:t>
            </a:r>
            <a:r>
              <a:rPr dirty="0" err="1"/>
              <a:t>중인</a:t>
            </a:r>
            <a:r>
              <a:rPr dirty="0"/>
              <a:t> </a:t>
            </a:r>
            <a:r>
              <a:rPr dirty="0" err="1"/>
              <a:t>석사논문의</a:t>
            </a:r>
            <a:r>
              <a:rPr dirty="0"/>
              <a:t> </a:t>
            </a:r>
            <a:r>
              <a:rPr dirty="0" err="1"/>
              <a:t>키페이퍼로</a:t>
            </a:r>
            <a:r>
              <a:rPr dirty="0"/>
              <a:t> </a:t>
            </a:r>
            <a:r>
              <a:rPr dirty="0" err="1"/>
              <a:t>사용하고</a:t>
            </a:r>
            <a:r>
              <a:rPr dirty="0"/>
              <a:t> </a:t>
            </a:r>
            <a:r>
              <a:rPr dirty="0" err="1"/>
              <a:t>있습니다</a:t>
            </a:r>
            <a:r>
              <a:rPr dirty="0"/>
              <a:t>. </a:t>
            </a:r>
            <a:r>
              <a:rPr dirty="0" err="1"/>
              <a:t>머신러닝에</a:t>
            </a:r>
            <a:r>
              <a:rPr dirty="0"/>
              <a:t> </a:t>
            </a:r>
            <a:r>
              <a:rPr dirty="0" err="1"/>
              <a:t>익숙하지</a:t>
            </a:r>
            <a:r>
              <a:rPr dirty="0"/>
              <a:t> </a:t>
            </a:r>
            <a:r>
              <a:rPr dirty="0" err="1"/>
              <a:t>않은</a:t>
            </a:r>
            <a:r>
              <a:rPr dirty="0"/>
              <a:t> </a:t>
            </a:r>
            <a:r>
              <a:rPr dirty="0" err="1"/>
              <a:t>분도</a:t>
            </a:r>
            <a:r>
              <a:rPr dirty="0"/>
              <a:t> </a:t>
            </a:r>
            <a:r>
              <a:rPr dirty="0" err="1"/>
              <a:t>내용을</a:t>
            </a:r>
            <a:r>
              <a:rPr dirty="0"/>
              <a:t> </a:t>
            </a:r>
            <a:r>
              <a:rPr dirty="0" err="1"/>
              <a:t>따라오실</a:t>
            </a:r>
            <a:r>
              <a:rPr dirty="0"/>
              <a:t> </a:t>
            </a:r>
            <a:r>
              <a:rPr dirty="0" err="1"/>
              <a:t>수</a:t>
            </a:r>
            <a:r>
              <a:rPr dirty="0"/>
              <a:t> </a:t>
            </a:r>
            <a:r>
              <a:rPr dirty="0" err="1"/>
              <a:t>있도록</a:t>
            </a:r>
            <a:r>
              <a:rPr dirty="0"/>
              <a:t> </a:t>
            </a:r>
            <a:r>
              <a:rPr dirty="0" err="1"/>
              <a:t>기본</a:t>
            </a:r>
            <a:r>
              <a:rPr dirty="0"/>
              <a:t> </a:t>
            </a:r>
            <a:r>
              <a:rPr dirty="0" err="1"/>
              <a:t>개념부터</a:t>
            </a:r>
            <a:r>
              <a:rPr dirty="0"/>
              <a:t> </a:t>
            </a:r>
            <a:r>
              <a:rPr dirty="0" err="1"/>
              <a:t>설명한</a:t>
            </a:r>
            <a:r>
              <a:rPr dirty="0"/>
              <a:t> </a:t>
            </a:r>
            <a:r>
              <a:rPr dirty="0" err="1"/>
              <a:t>뒤</a:t>
            </a:r>
            <a:r>
              <a:rPr dirty="0"/>
              <a:t> </a:t>
            </a:r>
            <a:r>
              <a:rPr dirty="0" err="1"/>
              <a:t>핵심</a:t>
            </a:r>
            <a:r>
              <a:rPr dirty="0"/>
              <a:t> </a:t>
            </a:r>
            <a:r>
              <a:rPr dirty="0" err="1"/>
              <a:t>결과를</a:t>
            </a:r>
            <a:r>
              <a:rPr dirty="0"/>
              <a:t> </a:t>
            </a:r>
            <a:r>
              <a:rPr dirty="0" err="1"/>
              <a:t>보겠습니다</a:t>
            </a:r>
            <a:r>
              <a:rPr dirty="0"/>
              <a:t>. </a:t>
            </a:r>
            <a:r>
              <a:rPr dirty="0" err="1"/>
              <a:t>마지막에는</a:t>
            </a:r>
            <a:r>
              <a:rPr dirty="0"/>
              <a:t> </a:t>
            </a:r>
            <a:r>
              <a:rPr dirty="0" err="1"/>
              <a:t>제</a:t>
            </a:r>
            <a:r>
              <a:rPr dirty="0"/>
              <a:t> </a:t>
            </a:r>
            <a:r>
              <a:rPr dirty="0" err="1"/>
              <a:t>연구의</a:t>
            </a:r>
            <a:r>
              <a:rPr dirty="0"/>
              <a:t> </a:t>
            </a:r>
            <a:r>
              <a:rPr dirty="0" err="1"/>
              <a:t>결과를</a:t>
            </a:r>
            <a:r>
              <a:rPr dirty="0"/>
              <a:t> </a:t>
            </a:r>
            <a:r>
              <a:rPr dirty="0" err="1"/>
              <a:t>제시하기보다</a:t>
            </a:r>
            <a:r>
              <a:rPr dirty="0"/>
              <a:t> </a:t>
            </a:r>
            <a:r>
              <a:rPr dirty="0" err="1"/>
              <a:t>현재</a:t>
            </a:r>
            <a:r>
              <a:rPr dirty="0"/>
              <a:t> </a:t>
            </a:r>
            <a:r>
              <a:rPr dirty="0" err="1"/>
              <a:t>어디까지</a:t>
            </a:r>
            <a:r>
              <a:rPr dirty="0"/>
              <a:t> </a:t>
            </a:r>
            <a:r>
              <a:rPr dirty="0" err="1"/>
              <a:t>진행했고</a:t>
            </a:r>
            <a:r>
              <a:rPr dirty="0"/>
              <a:t> </a:t>
            </a:r>
            <a:r>
              <a:rPr dirty="0" err="1"/>
              <a:t>무엇을</a:t>
            </a:r>
            <a:r>
              <a:rPr dirty="0"/>
              <a:t> </a:t>
            </a:r>
            <a:r>
              <a:rPr dirty="0" err="1"/>
              <a:t>보완하고</a:t>
            </a:r>
            <a:r>
              <a:rPr dirty="0"/>
              <a:t> </a:t>
            </a:r>
            <a:r>
              <a:rPr dirty="0" err="1"/>
              <a:t>있는지만</a:t>
            </a:r>
            <a:r>
              <a:rPr dirty="0"/>
              <a:t> </a:t>
            </a:r>
            <a:r>
              <a:rPr dirty="0" err="1"/>
              <a:t>간단히</a:t>
            </a:r>
            <a:r>
              <a:rPr dirty="0"/>
              <a:t> </a:t>
            </a:r>
            <a:r>
              <a:rPr dirty="0" err="1"/>
              <a:t>말씀드리겠습니다</a:t>
            </a:r>
            <a:r>
              <a:rPr dirty="0"/>
              <a:t>.</a:t>
            </a:r>
          </a:p>
          <a:p>
            <a:endParaRPr dirty="0"/>
          </a:p>
          <a:p>
            <a:r>
              <a:rPr dirty="0"/>
              <a:t>[Sources]</a:t>
            </a:r>
          </a:p>
          <a:p>
            <a:r>
              <a:rPr dirty="0"/>
              <a:t>- Gu, Kelly, and Xiu (2020), Empirical Asset Pricing via Machine Learning, RFS.</a:t>
            </a:r>
          </a:p>
          <a:p>
            <a:r>
              <a:rPr dirty="0"/>
              <a:t>- Huh (2026), QDS Strategy Empirical Analysis Report.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발표는</a:t>
            </a:r>
            <a:r>
              <a:rPr dirty="0"/>
              <a:t> </a:t>
            </a:r>
            <a:r>
              <a:rPr dirty="0" err="1"/>
              <a:t>다섯</a:t>
            </a:r>
            <a:r>
              <a:rPr dirty="0"/>
              <a:t> </a:t>
            </a:r>
            <a:r>
              <a:rPr dirty="0" err="1"/>
              <a:t>부분</a:t>
            </a:r>
            <a:r>
              <a:rPr lang="ko-KR" altLang="en-US" dirty="0" err="1"/>
              <a:t>으로</a:t>
            </a:r>
            <a:r>
              <a:rPr lang="ko-KR" altLang="en-US" dirty="0"/>
              <a:t> 진행하겠습니다</a:t>
            </a:r>
            <a:r>
              <a:rPr dirty="0"/>
              <a:t>. </a:t>
            </a:r>
            <a:r>
              <a:rPr dirty="0" err="1"/>
              <a:t>먼저</a:t>
            </a:r>
            <a:r>
              <a:rPr dirty="0"/>
              <a:t> </a:t>
            </a:r>
            <a:r>
              <a:rPr dirty="0" err="1"/>
              <a:t>기대수익률</a:t>
            </a:r>
            <a:r>
              <a:rPr dirty="0"/>
              <a:t> </a:t>
            </a:r>
            <a:r>
              <a:rPr dirty="0" err="1"/>
              <a:t>예측이</a:t>
            </a:r>
            <a:r>
              <a:rPr dirty="0"/>
              <a:t> </a:t>
            </a:r>
            <a:r>
              <a:rPr dirty="0" err="1"/>
              <a:t>왜</a:t>
            </a:r>
            <a:r>
              <a:rPr dirty="0"/>
              <a:t> </a:t>
            </a:r>
            <a:r>
              <a:rPr dirty="0" err="1"/>
              <a:t>어려운지</a:t>
            </a:r>
            <a:r>
              <a:rPr dirty="0"/>
              <a:t> </a:t>
            </a:r>
            <a:r>
              <a:rPr dirty="0" err="1"/>
              <a:t>설명하겠습니다</a:t>
            </a:r>
            <a:r>
              <a:rPr dirty="0"/>
              <a:t>. </a:t>
            </a:r>
            <a:r>
              <a:rPr dirty="0" err="1"/>
              <a:t>다음으로</a:t>
            </a:r>
            <a:r>
              <a:rPr dirty="0"/>
              <a:t> </a:t>
            </a:r>
            <a:r>
              <a:rPr dirty="0" err="1"/>
              <a:t>OLS와</a:t>
            </a:r>
            <a:r>
              <a:rPr dirty="0"/>
              <a:t> </a:t>
            </a:r>
            <a:r>
              <a:rPr dirty="0" err="1"/>
              <a:t>머신러닝의</a:t>
            </a:r>
            <a:r>
              <a:rPr dirty="0"/>
              <a:t> </a:t>
            </a:r>
            <a:r>
              <a:rPr dirty="0" err="1"/>
              <a:t>차이를</a:t>
            </a:r>
            <a:r>
              <a:rPr dirty="0"/>
              <a:t> </a:t>
            </a:r>
            <a:r>
              <a:rPr dirty="0" err="1"/>
              <a:t>짧게</a:t>
            </a:r>
            <a:r>
              <a:rPr dirty="0"/>
              <a:t> </a:t>
            </a:r>
            <a:r>
              <a:rPr dirty="0" err="1"/>
              <a:t>정리합니다</a:t>
            </a:r>
            <a:r>
              <a:rPr dirty="0"/>
              <a:t>. </a:t>
            </a:r>
            <a:r>
              <a:rPr dirty="0" err="1"/>
              <a:t>그</a:t>
            </a:r>
            <a:r>
              <a:rPr dirty="0"/>
              <a:t> </a:t>
            </a:r>
            <a:r>
              <a:rPr dirty="0" err="1"/>
              <a:t>뒤</a:t>
            </a:r>
            <a:r>
              <a:rPr dirty="0"/>
              <a:t> </a:t>
            </a:r>
            <a:r>
              <a:rPr dirty="0" err="1"/>
              <a:t>논문의</a:t>
            </a:r>
            <a:r>
              <a:rPr dirty="0"/>
              <a:t> </a:t>
            </a:r>
            <a:r>
              <a:rPr dirty="0" err="1"/>
              <a:t>데이터</a:t>
            </a:r>
            <a:r>
              <a:rPr dirty="0"/>
              <a:t>, </a:t>
            </a:r>
            <a:r>
              <a:rPr dirty="0" err="1"/>
              <a:t>표본외</a:t>
            </a:r>
            <a:r>
              <a:rPr dirty="0"/>
              <a:t> </a:t>
            </a:r>
            <a:r>
              <a:rPr dirty="0" err="1"/>
              <a:t>검증</a:t>
            </a:r>
            <a:r>
              <a:rPr dirty="0"/>
              <a:t>, </a:t>
            </a:r>
            <a:r>
              <a:rPr dirty="0" err="1"/>
              <a:t>주요</a:t>
            </a:r>
            <a:r>
              <a:rPr dirty="0"/>
              <a:t> </a:t>
            </a:r>
            <a:r>
              <a:rPr dirty="0" err="1"/>
              <a:t>실증결과를</a:t>
            </a:r>
            <a:r>
              <a:rPr dirty="0"/>
              <a:t> </a:t>
            </a:r>
            <a:r>
              <a:rPr dirty="0" err="1"/>
              <a:t>보겠습니다</a:t>
            </a:r>
            <a:r>
              <a:rPr dirty="0"/>
              <a:t>. </a:t>
            </a:r>
            <a:r>
              <a:rPr dirty="0" err="1"/>
              <a:t>네</a:t>
            </a:r>
            <a:r>
              <a:rPr dirty="0"/>
              <a:t> </a:t>
            </a:r>
            <a:r>
              <a:rPr dirty="0" err="1"/>
              <a:t>번째로</a:t>
            </a:r>
            <a:r>
              <a:rPr dirty="0"/>
              <a:t> </a:t>
            </a:r>
            <a:r>
              <a:rPr dirty="0" err="1"/>
              <a:t>이</a:t>
            </a:r>
            <a:r>
              <a:rPr dirty="0"/>
              <a:t> </a:t>
            </a:r>
            <a:r>
              <a:rPr dirty="0" err="1"/>
              <a:t>논문의</a:t>
            </a:r>
            <a:r>
              <a:rPr dirty="0"/>
              <a:t> </a:t>
            </a:r>
            <a:r>
              <a:rPr dirty="0" err="1"/>
              <a:t>기여와</a:t>
            </a:r>
            <a:r>
              <a:rPr dirty="0"/>
              <a:t> </a:t>
            </a:r>
            <a:r>
              <a:rPr dirty="0" err="1"/>
              <a:t>한계를</a:t>
            </a:r>
            <a:r>
              <a:rPr dirty="0"/>
              <a:t> </a:t>
            </a:r>
            <a:r>
              <a:rPr dirty="0" err="1"/>
              <a:t>평가하고</a:t>
            </a:r>
            <a:r>
              <a:rPr dirty="0"/>
              <a:t>, </a:t>
            </a:r>
            <a:r>
              <a:rPr dirty="0" err="1"/>
              <a:t>마지막에는</a:t>
            </a:r>
            <a:r>
              <a:rPr dirty="0"/>
              <a:t> </a:t>
            </a:r>
            <a:r>
              <a:rPr dirty="0" err="1"/>
              <a:t>이</a:t>
            </a:r>
            <a:r>
              <a:rPr dirty="0"/>
              <a:t> </a:t>
            </a:r>
            <a:r>
              <a:rPr dirty="0" err="1"/>
              <a:t>논문을</a:t>
            </a:r>
            <a:r>
              <a:rPr dirty="0"/>
              <a:t> </a:t>
            </a:r>
            <a:r>
              <a:rPr dirty="0" err="1"/>
              <a:t>키페이퍼로</a:t>
            </a:r>
            <a:r>
              <a:rPr dirty="0"/>
              <a:t> </a:t>
            </a:r>
            <a:r>
              <a:rPr dirty="0" err="1"/>
              <a:t>제</a:t>
            </a:r>
            <a:r>
              <a:rPr dirty="0"/>
              <a:t> </a:t>
            </a:r>
            <a:r>
              <a:rPr dirty="0" err="1"/>
              <a:t>석사논문을</a:t>
            </a:r>
            <a:r>
              <a:rPr dirty="0"/>
              <a:t> </a:t>
            </a:r>
            <a:r>
              <a:rPr dirty="0" err="1"/>
              <a:t>어떻게</a:t>
            </a:r>
            <a:r>
              <a:rPr dirty="0"/>
              <a:t> </a:t>
            </a:r>
            <a:r>
              <a:rPr dirty="0" err="1"/>
              <a:t>구성하고</a:t>
            </a:r>
            <a:r>
              <a:rPr dirty="0"/>
              <a:t> </a:t>
            </a:r>
            <a:r>
              <a:rPr dirty="0" err="1"/>
              <a:t>있는지</a:t>
            </a:r>
            <a:r>
              <a:rPr dirty="0"/>
              <a:t> </a:t>
            </a:r>
            <a:r>
              <a:rPr dirty="0" err="1"/>
              <a:t>현재</a:t>
            </a:r>
            <a:r>
              <a:rPr dirty="0"/>
              <a:t> </a:t>
            </a:r>
            <a:r>
              <a:rPr dirty="0" err="1"/>
              <a:t>진행상황</a:t>
            </a:r>
            <a:r>
              <a:rPr lang="ko-KR" altLang="en-US" dirty="0"/>
              <a:t>을</a:t>
            </a:r>
            <a:r>
              <a:rPr dirty="0"/>
              <a:t> </a:t>
            </a:r>
            <a:r>
              <a:rPr dirty="0" err="1"/>
              <a:t>말씀드리겠습니다</a:t>
            </a:r>
            <a:r>
              <a:rPr dirty="0"/>
              <a:t>.</a:t>
            </a:r>
          </a:p>
          <a:p>
            <a:endParaRPr dirty="0"/>
          </a:p>
          <a:p>
            <a:r>
              <a:rPr dirty="0"/>
              <a:t>[Sources]</a:t>
            </a:r>
          </a:p>
          <a:p>
            <a:r>
              <a:rPr dirty="0"/>
              <a:t>- Gu, Kelly, and Xiu (2020).</a:t>
            </a:r>
          </a:p>
          <a:p>
            <a:r>
              <a:rPr dirty="0"/>
              <a:t>- Huh (2026), QDS Strategy Empirical Analysis Report.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이</a:t>
            </a:r>
            <a:r>
              <a:rPr dirty="0"/>
              <a:t> </a:t>
            </a:r>
            <a:r>
              <a:rPr dirty="0" err="1"/>
              <a:t>논문의</a:t>
            </a:r>
            <a:r>
              <a:rPr dirty="0"/>
              <a:t> </a:t>
            </a:r>
            <a:r>
              <a:rPr dirty="0" err="1"/>
              <a:t>출발점은</a:t>
            </a:r>
            <a:r>
              <a:rPr dirty="0"/>
              <a:t> </a:t>
            </a:r>
            <a:r>
              <a:rPr dirty="0" err="1"/>
              <a:t>기대수익률을</a:t>
            </a:r>
            <a:r>
              <a:rPr dirty="0"/>
              <a:t> </a:t>
            </a:r>
            <a:r>
              <a:rPr dirty="0" err="1"/>
              <a:t>직접</a:t>
            </a:r>
            <a:r>
              <a:rPr dirty="0"/>
              <a:t> </a:t>
            </a:r>
            <a:r>
              <a:rPr dirty="0" err="1"/>
              <a:t>관찰할</a:t>
            </a:r>
            <a:r>
              <a:rPr dirty="0"/>
              <a:t> </a:t>
            </a:r>
            <a:r>
              <a:rPr dirty="0" err="1"/>
              <a:t>수</a:t>
            </a:r>
            <a:r>
              <a:rPr dirty="0"/>
              <a:t> </a:t>
            </a:r>
            <a:r>
              <a:rPr dirty="0" err="1"/>
              <a:t>없다는</a:t>
            </a:r>
            <a:r>
              <a:rPr dirty="0"/>
              <a:t> </a:t>
            </a:r>
            <a:r>
              <a:rPr dirty="0" err="1"/>
              <a:t>문제입니다</a:t>
            </a:r>
            <a:r>
              <a:rPr dirty="0"/>
              <a:t>. </a:t>
            </a:r>
            <a:r>
              <a:rPr dirty="0" err="1"/>
              <a:t>우리가</a:t>
            </a:r>
            <a:r>
              <a:rPr dirty="0"/>
              <a:t> </a:t>
            </a:r>
            <a:r>
              <a:rPr dirty="0" err="1"/>
              <a:t>보는</a:t>
            </a:r>
            <a:r>
              <a:rPr dirty="0"/>
              <a:t> </a:t>
            </a:r>
            <a:r>
              <a:rPr dirty="0" err="1"/>
              <a:t>실현수익률에는</a:t>
            </a:r>
            <a:r>
              <a:rPr dirty="0"/>
              <a:t> </a:t>
            </a:r>
            <a:r>
              <a:rPr dirty="0" err="1"/>
              <a:t>예상하지</a:t>
            </a:r>
            <a:r>
              <a:rPr dirty="0"/>
              <a:t> </a:t>
            </a:r>
            <a:r>
              <a:rPr dirty="0" err="1"/>
              <a:t>못한</a:t>
            </a:r>
            <a:r>
              <a:rPr dirty="0"/>
              <a:t> </a:t>
            </a:r>
            <a:r>
              <a:rPr dirty="0" err="1"/>
              <a:t>뉴스가</a:t>
            </a:r>
            <a:r>
              <a:rPr dirty="0"/>
              <a:t> </a:t>
            </a:r>
            <a:r>
              <a:rPr dirty="0" err="1"/>
              <a:t>크게</a:t>
            </a:r>
            <a:r>
              <a:rPr dirty="0"/>
              <a:t> </a:t>
            </a:r>
            <a:r>
              <a:rPr dirty="0" err="1"/>
              <a:t>섞여</a:t>
            </a:r>
            <a:r>
              <a:rPr dirty="0"/>
              <a:t> </a:t>
            </a:r>
            <a:r>
              <a:rPr dirty="0" err="1"/>
              <a:t>있습니다</a:t>
            </a:r>
            <a:r>
              <a:rPr dirty="0"/>
              <a:t>. </a:t>
            </a:r>
            <a:r>
              <a:rPr dirty="0" err="1"/>
              <a:t>동시에</a:t>
            </a:r>
            <a:r>
              <a:rPr dirty="0"/>
              <a:t> </a:t>
            </a:r>
            <a:r>
              <a:rPr dirty="0" err="1"/>
              <a:t>기존</a:t>
            </a:r>
            <a:r>
              <a:rPr dirty="0"/>
              <a:t> </a:t>
            </a:r>
            <a:r>
              <a:rPr dirty="0" err="1"/>
              <a:t>문헌이</a:t>
            </a:r>
            <a:r>
              <a:rPr dirty="0"/>
              <a:t> </a:t>
            </a:r>
            <a:r>
              <a:rPr dirty="0" err="1"/>
              <a:t>제시한</a:t>
            </a:r>
            <a:r>
              <a:rPr dirty="0"/>
              <a:t> </a:t>
            </a:r>
            <a:r>
              <a:rPr dirty="0" err="1"/>
              <a:t>기업특성과</a:t>
            </a:r>
            <a:r>
              <a:rPr dirty="0"/>
              <a:t> </a:t>
            </a:r>
            <a:r>
              <a:rPr dirty="0" err="1"/>
              <a:t>거시변수는</a:t>
            </a:r>
            <a:r>
              <a:rPr dirty="0"/>
              <a:t> </a:t>
            </a:r>
            <a:r>
              <a:rPr dirty="0" err="1"/>
              <a:t>매우</a:t>
            </a:r>
            <a:r>
              <a:rPr dirty="0"/>
              <a:t> </a:t>
            </a:r>
            <a:r>
              <a:rPr dirty="0" err="1"/>
              <a:t>많고</a:t>
            </a:r>
            <a:r>
              <a:rPr dirty="0"/>
              <a:t> </a:t>
            </a:r>
            <a:r>
              <a:rPr dirty="0" err="1"/>
              <a:t>서로</a:t>
            </a:r>
            <a:r>
              <a:rPr dirty="0"/>
              <a:t> </a:t>
            </a:r>
            <a:r>
              <a:rPr dirty="0" err="1"/>
              <a:t>상관되어</a:t>
            </a:r>
            <a:r>
              <a:rPr dirty="0"/>
              <a:t> </a:t>
            </a:r>
            <a:r>
              <a:rPr dirty="0" err="1"/>
              <a:t>있습니다</a:t>
            </a:r>
            <a:r>
              <a:rPr dirty="0"/>
              <a:t>. </a:t>
            </a:r>
            <a:r>
              <a:rPr dirty="0" err="1"/>
              <a:t>어떤</a:t>
            </a:r>
            <a:r>
              <a:rPr dirty="0"/>
              <a:t> </a:t>
            </a:r>
            <a:r>
              <a:rPr dirty="0" err="1"/>
              <a:t>변수의</a:t>
            </a:r>
            <a:r>
              <a:rPr dirty="0"/>
              <a:t> </a:t>
            </a:r>
            <a:r>
              <a:rPr dirty="0" err="1"/>
              <a:t>효과가</a:t>
            </a:r>
            <a:r>
              <a:rPr dirty="0"/>
              <a:t> </a:t>
            </a:r>
            <a:r>
              <a:rPr dirty="0" err="1"/>
              <a:t>선형인지</a:t>
            </a:r>
            <a:r>
              <a:rPr dirty="0"/>
              <a:t>, </a:t>
            </a:r>
            <a:r>
              <a:rPr dirty="0" err="1"/>
              <a:t>임계값이</a:t>
            </a:r>
            <a:r>
              <a:rPr dirty="0"/>
              <a:t> </a:t>
            </a:r>
            <a:r>
              <a:rPr dirty="0" err="1"/>
              <a:t>있는지</a:t>
            </a:r>
            <a:r>
              <a:rPr dirty="0"/>
              <a:t>, </a:t>
            </a:r>
            <a:r>
              <a:rPr dirty="0" err="1"/>
              <a:t>다른</a:t>
            </a:r>
            <a:r>
              <a:rPr dirty="0"/>
              <a:t> </a:t>
            </a:r>
            <a:r>
              <a:rPr dirty="0" err="1"/>
              <a:t>변수와</a:t>
            </a:r>
            <a:r>
              <a:rPr dirty="0"/>
              <a:t> </a:t>
            </a:r>
            <a:r>
              <a:rPr dirty="0" err="1"/>
              <a:t>함께</a:t>
            </a:r>
            <a:r>
              <a:rPr dirty="0"/>
              <a:t> </a:t>
            </a:r>
            <a:r>
              <a:rPr dirty="0" err="1"/>
              <a:t>있을</a:t>
            </a:r>
            <a:r>
              <a:rPr dirty="0"/>
              <a:t> </a:t>
            </a:r>
            <a:r>
              <a:rPr dirty="0" err="1"/>
              <a:t>때만</a:t>
            </a:r>
            <a:r>
              <a:rPr dirty="0"/>
              <a:t> </a:t>
            </a:r>
            <a:r>
              <a:rPr dirty="0" err="1"/>
              <a:t>나타나는지도</a:t>
            </a:r>
            <a:r>
              <a:rPr dirty="0"/>
              <a:t> </a:t>
            </a:r>
            <a:r>
              <a:rPr dirty="0" err="1"/>
              <a:t>분명하지</a:t>
            </a:r>
            <a:r>
              <a:rPr dirty="0"/>
              <a:t> </a:t>
            </a:r>
            <a:r>
              <a:rPr dirty="0" err="1"/>
              <a:t>않습니다</a:t>
            </a:r>
            <a:r>
              <a:rPr dirty="0"/>
              <a:t>. </a:t>
            </a:r>
            <a:r>
              <a:rPr dirty="0" err="1"/>
              <a:t>저자들은</a:t>
            </a:r>
            <a:r>
              <a:rPr dirty="0"/>
              <a:t> </a:t>
            </a:r>
            <a:r>
              <a:rPr dirty="0" err="1"/>
              <a:t>이</a:t>
            </a:r>
            <a:r>
              <a:rPr dirty="0"/>
              <a:t> </a:t>
            </a:r>
            <a:r>
              <a:rPr dirty="0" err="1"/>
              <a:t>문제를</a:t>
            </a:r>
            <a:r>
              <a:rPr dirty="0"/>
              <a:t> </a:t>
            </a:r>
            <a:r>
              <a:rPr dirty="0" err="1"/>
              <a:t>머신러닝으로</a:t>
            </a:r>
            <a:r>
              <a:rPr dirty="0"/>
              <a:t> </a:t>
            </a:r>
            <a:r>
              <a:rPr dirty="0" err="1"/>
              <a:t>경제이론을</a:t>
            </a:r>
            <a:r>
              <a:rPr dirty="0"/>
              <a:t> </a:t>
            </a:r>
            <a:r>
              <a:rPr dirty="0" err="1"/>
              <a:t>대체하는</a:t>
            </a:r>
            <a:r>
              <a:rPr dirty="0"/>
              <a:t> </a:t>
            </a:r>
            <a:r>
              <a:rPr dirty="0" err="1"/>
              <a:t>문제가</a:t>
            </a:r>
            <a:r>
              <a:rPr dirty="0"/>
              <a:t> </a:t>
            </a:r>
            <a:r>
              <a:rPr dirty="0" err="1"/>
              <a:t>아니라</a:t>
            </a:r>
            <a:r>
              <a:rPr dirty="0"/>
              <a:t>, </a:t>
            </a:r>
            <a:r>
              <a:rPr dirty="0" err="1"/>
              <a:t>위험</a:t>
            </a:r>
            <a:r>
              <a:rPr dirty="0"/>
              <a:t> </a:t>
            </a:r>
            <a:r>
              <a:rPr dirty="0" err="1"/>
              <a:t>프리미엄을</a:t>
            </a:r>
            <a:r>
              <a:rPr dirty="0"/>
              <a:t> </a:t>
            </a:r>
            <a:r>
              <a:rPr dirty="0" err="1"/>
              <a:t>더</a:t>
            </a:r>
            <a:r>
              <a:rPr dirty="0"/>
              <a:t> </a:t>
            </a:r>
            <a:r>
              <a:rPr dirty="0" err="1"/>
              <a:t>정확하게</a:t>
            </a:r>
            <a:r>
              <a:rPr dirty="0"/>
              <a:t> </a:t>
            </a:r>
            <a:r>
              <a:rPr dirty="0" err="1"/>
              <a:t>측정하는</a:t>
            </a:r>
            <a:r>
              <a:rPr dirty="0"/>
              <a:t> </a:t>
            </a:r>
            <a:r>
              <a:rPr dirty="0" err="1"/>
              <a:t>예측</a:t>
            </a:r>
            <a:r>
              <a:rPr dirty="0"/>
              <a:t> </a:t>
            </a:r>
            <a:r>
              <a:rPr dirty="0" err="1"/>
              <a:t>문제로</a:t>
            </a:r>
            <a:r>
              <a:rPr dirty="0"/>
              <a:t> </a:t>
            </a:r>
            <a:r>
              <a:rPr dirty="0" err="1"/>
              <a:t>정의합니다</a:t>
            </a:r>
            <a:r>
              <a:rPr dirty="0"/>
              <a:t>.</a:t>
            </a:r>
          </a:p>
          <a:p>
            <a:endParaRPr dirty="0"/>
          </a:p>
          <a:p>
            <a:r>
              <a:rPr dirty="0"/>
              <a:t>[Sources]</a:t>
            </a:r>
          </a:p>
          <a:p>
            <a:r>
              <a:rPr dirty="0"/>
              <a:t>- Gu, Kelly, and Xiu (2020), pp. 2223-2230.</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논문의</a:t>
            </a:r>
            <a:r>
              <a:rPr dirty="0"/>
              <a:t> </a:t>
            </a:r>
            <a:r>
              <a:rPr dirty="0" err="1"/>
              <a:t>출발식은</a:t>
            </a:r>
            <a:r>
              <a:rPr dirty="0"/>
              <a:t> </a:t>
            </a:r>
            <a:r>
              <a:rPr dirty="0" err="1"/>
              <a:t>실현수익률을</a:t>
            </a:r>
            <a:r>
              <a:rPr dirty="0"/>
              <a:t> </a:t>
            </a:r>
            <a:r>
              <a:rPr dirty="0" err="1"/>
              <a:t>두</a:t>
            </a:r>
            <a:r>
              <a:rPr dirty="0"/>
              <a:t> </a:t>
            </a:r>
            <a:r>
              <a:rPr dirty="0" err="1"/>
              <a:t>부분으로</a:t>
            </a:r>
            <a:r>
              <a:rPr dirty="0"/>
              <a:t> </a:t>
            </a:r>
            <a:r>
              <a:rPr dirty="0" err="1"/>
              <a:t>나눕니다</a:t>
            </a:r>
            <a:r>
              <a:rPr dirty="0"/>
              <a:t>. </a:t>
            </a:r>
            <a:r>
              <a:rPr dirty="0" err="1"/>
              <a:t>식</a:t>
            </a:r>
            <a:r>
              <a:rPr dirty="0"/>
              <a:t> 1에서 </a:t>
            </a:r>
            <a:r>
              <a:rPr dirty="0" err="1"/>
              <a:t>다음</a:t>
            </a:r>
            <a:r>
              <a:rPr dirty="0"/>
              <a:t> </a:t>
            </a:r>
            <a:r>
              <a:rPr dirty="0" err="1"/>
              <a:t>달</a:t>
            </a:r>
            <a:r>
              <a:rPr dirty="0"/>
              <a:t> </a:t>
            </a:r>
            <a:r>
              <a:rPr dirty="0" err="1"/>
              <a:t>실현수익률은</a:t>
            </a:r>
            <a:r>
              <a:rPr dirty="0"/>
              <a:t> </a:t>
            </a:r>
            <a:r>
              <a:rPr dirty="0" err="1"/>
              <a:t>현재</a:t>
            </a:r>
            <a:r>
              <a:rPr dirty="0"/>
              <a:t> </a:t>
            </a:r>
            <a:r>
              <a:rPr dirty="0" err="1"/>
              <a:t>정보로</a:t>
            </a:r>
            <a:r>
              <a:rPr dirty="0"/>
              <a:t> </a:t>
            </a:r>
            <a:r>
              <a:rPr dirty="0" err="1"/>
              <a:t>예측</a:t>
            </a:r>
            <a:r>
              <a:rPr dirty="0"/>
              <a:t> </a:t>
            </a:r>
            <a:r>
              <a:rPr dirty="0" err="1"/>
              <a:t>가능한</a:t>
            </a:r>
            <a:r>
              <a:rPr dirty="0"/>
              <a:t> </a:t>
            </a:r>
            <a:r>
              <a:rPr dirty="0" err="1"/>
              <a:t>기대수익률과</a:t>
            </a:r>
            <a:r>
              <a:rPr dirty="0"/>
              <a:t> </a:t>
            </a:r>
            <a:r>
              <a:rPr dirty="0" err="1"/>
              <a:t>예측할</a:t>
            </a:r>
            <a:r>
              <a:rPr dirty="0"/>
              <a:t> </a:t>
            </a:r>
            <a:r>
              <a:rPr dirty="0" err="1"/>
              <a:t>수</a:t>
            </a:r>
            <a:r>
              <a:rPr dirty="0"/>
              <a:t> </a:t>
            </a:r>
            <a:r>
              <a:rPr dirty="0" err="1"/>
              <a:t>없는</a:t>
            </a:r>
            <a:r>
              <a:rPr dirty="0"/>
              <a:t> </a:t>
            </a:r>
            <a:r>
              <a:rPr dirty="0" err="1"/>
              <a:t>뉴스인</a:t>
            </a:r>
            <a:r>
              <a:rPr dirty="0"/>
              <a:t> </a:t>
            </a:r>
            <a:r>
              <a:rPr dirty="0" err="1"/>
              <a:t>오차항의</a:t>
            </a:r>
            <a:r>
              <a:rPr dirty="0"/>
              <a:t> </a:t>
            </a:r>
            <a:r>
              <a:rPr dirty="0" err="1"/>
              <a:t>합입니다</a:t>
            </a:r>
            <a:r>
              <a:rPr dirty="0"/>
              <a:t>. </a:t>
            </a:r>
            <a:r>
              <a:rPr dirty="0" err="1"/>
              <a:t>식</a:t>
            </a:r>
            <a:r>
              <a:rPr dirty="0"/>
              <a:t> 2는 </a:t>
            </a:r>
            <a:r>
              <a:rPr dirty="0" err="1"/>
              <a:t>기대수익률이</a:t>
            </a:r>
            <a:r>
              <a:rPr dirty="0"/>
              <a:t> </a:t>
            </a:r>
            <a:r>
              <a:rPr dirty="0" err="1"/>
              <a:t>기업특성과</a:t>
            </a:r>
            <a:r>
              <a:rPr dirty="0"/>
              <a:t> </a:t>
            </a:r>
            <a:r>
              <a:rPr dirty="0" err="1"/>
              <a:t>거시정보</a:t>
            </a:r>
            <a:r>
              <a:rPr dirty="0"/>
              <a:t> </a:t>
            </a:r>
            <a:r>
              <a:rPr dirty="0" err="1"/>
              <a:t>벡터</a:t>
            </a:r>
            <a:r>
              <a:rPr dirty="0"/>
              <a:t> </a:t>
            </a:r>
            <a:r>
              <a:rPr dirty="0" err="1"/>
              <a:t>z의</a:t>
            </a:r>
            <a:r>
              <a:rPr dirty="0"/>
              <a:t> </a:t>
            </a:r>
            <a:r>
              <a:rPr dirty="0" err="1"/>
              <a:t>함수라고</a:t>
            </a:r>
            <a:r>
              <a:rPr dirty="0"/>
              <a:t> </a:t>
            </a:r>
            <a:r>
              <a:rPr dirty="0" err="1"/>
              <a:t>놓습니다</a:t>
            </a:r>
            <a:r>
              <a:rPr dirty="0"/>
              <a:t>. </a:t>
            </a:r>
            <a:endParaRPr lang="en-US" dirty="0"/>
          </a:p>
          <a:p>
            <a:r>
              <a:rPr dirty="0" err="1"/>
              <a:t>따라서</a:t>
            </a:r>
            <a:r>
              <a:rPr dirty="0"/>
              <a:t> </a:t>
            </a:r>
            <a:r>
              <a:rPr dirty="0" err="1"/>
              <a:t>머신러닝의</a:t>
            </a:r>
            <a:r>
              <a:rPr dirty="0"/>
              <a:t> </a:t>
            </a:r>
            <a:r>
              <a:rPr dirty="0" err="1"/>
              <a:t>역할은</a:t>
            </a:r>
            <a:r>
              <a:rPr dirty="0"/>
              <a:t> </a:t>
            </a:r>
            <a:r>
              <a:rPr dirty="0" err="1"/>
              <a:t>뉴스</a:t>
            </a:r>
            <a:r>
              <a:rPr dirty="0"/>
              <a:t> </a:t>
            </a:r>
            <a:r>
              <a:rPr dirty="0" err="1"/>
              <a:t>자체를</a:t>
            </a:r>
            <a:r>
              <a:rPr dirty="0"/>
              <a:t> </a:t>
            </a:r>
            <a:r>
              <a:rPr dirty="0" err="1"/>
              <a:t>맞히는</a:t>
            </a:r>
            <a:r>
              <a:rPr dirty="0"/>
              <a:t> </a:t>
            </a:r>
            <a:r>
              <a:rPr dirty="0" err="1"/>
              <a:t>것이</a:t>
            </a:r>
            <a:r>
              <a:rPr dirty="0"/>
              <a:t> </a:t>
            </a:r>
            <a:r>
              <a:rPr dirty="0" err="1"/>
              <a:t>아니라</a:t>
            </a:r>
            <a:r>
              <a:rPr dirty="0"/>
              <a:t>, </a:t>
            </a:r>
            <a:r>
              <a:rPr dirty="0" err="1"/>
              <a:t>우리가</a:t>
            </a:r>
            <a:r>
              <a:rPr dirty="0"/>
              <a:t> </a:t>
            </a:r>
            <a:r>
              <a:rPr dirty="0" err="1"/>
              <a:t>모르는</a:t>
            </a:r>
            <a:r>
              <a:rPr dirty="0"/>
              <a:t> </a:t>
            </a:r>
            <a:r>
              <a:rPr dirty="0" err="1"/>
              <a:t>함수</a:t>
            </a:r>
            <a:r>
              <a:rPr dirty="0"/>
              <a:t> </a:t>
            </a:r>
            <a:r>
              <a:rPr dirty="0" err="1"/>
              <a:t>g를</a:t>
            </a:r>
            <a:r>
              <a:rPr dirty="0"/>
              <a:t> </a:t>
            </a:r>
            <a:r>
              <a:rPr dirty="0" err="1"/>
              <a:t>데이터로</a:t>
            </a:r>
            <a:r>
              <a:rPr dirty="0"/>
              <a:t> </a:t>
            </a:r>
            <a:r>
              <a:rPr dirty="0" err="1"/>
              <a:t>근사하는</a:t>
            </a:r>
            <a:r>
              <a:rPr dirty="0"/>
              <a:t> </a:t>
            </a:r>
            <a:r>
              <a:rPr dirty="0" err="1"/>
              <a:t>것입니다</a:t>
            </a:r>
            <a:r>
              <a:rPr dirty="0"/>
              <a:t>. </a:t>
            </a:r>
            <a:r>
              <a:rPr dirty="0" err="1"/>
              <a:t>이</a:t>
            </a:r>
            <a:r>
              <a:rPr dirty="0"/>
              <a:t> </a:t>
            </a:r>
            <a:r>
              <a:rPr dirty="0" err="1"/>
              <a:t>관점이</a:t>
            </a:r>
            <a:r>
              <a:rPr dirty="0"/>
              <a:t> </a:t>
            </a:r>
            <a:r>
              <a:rPr dirty="0" err="1"/>
              <a:t>중요합니다</a:t>
            </a:r>
            <a:r>
              <a:rPr dirty="0"/>
              <a:t>. </a:t>
            </a:r>
            <a:r>
              <a:rPr dirty="0" err="1"/>
              <a:t>머신러닝을</a:t>
            </a:r>
            <a:r>
              <a:rPr dirty="0"/>
              <a:t> </a:t>
            </a:r>
            <a:r>
              <a:rPr dirty="0" err="1"/>
              <a:t>사용해도</a:t>
            </a:r>
            <a:r>
              <a:rPr dirty="0"/>
              <a:t> </a:t>
            </a:r>
            <a:r>
              <a:rPr dirty="0" err="1"/>
              <a:t>개별주식</a:t>
            </a:r>
            <a:r>
              <a:rPr dirty="0"/>
              <a:t> </a:t>
            </a:r>
            <a:r>
              <a:rPr dirty="0" err="1"/>
              <a:t>수익률의</a:t>
            </a:r>
            <a:r>
              <a:rPr dirty="0"/>
              <a:t> </a:t>
            </a:r>
            <a:r>
              <a:rPr dirty="0" err="1"/>
              <a:t>큰</a:t>
            </a:r>
            <a:r>
              <a:rPr dirty="0"/>
              <a:t> </a:t>
            </a:r>
            <a:r>
              <a:rPr dirty="0" err="1"/>
              <a:t>잡음은</a:t>
            </a:r>
            <a:r>
              <a:rPr dirty="0"/>
              <a:t> </a:t>
            </a:r>
            <a:r>
              <a:rPr dirty="0" err="1"/>
              <a:t>남지만</a:t>
            </a:r>
            <a:r>
              <a:rPr dirty="0"/>
              <a:t>, </a:t>
            </a:r>
            <a:r>
              <a:rPr dirty="0" err="1"/>
              <a:t>기대수익률의</a:t>
            </a:r>
            <a:r>
              <a:rPr dirty="0"/>
              <a:t> </a:t>
            </a:r>
            <a:r>
              <a:rPr dirty="0" err="1"/>
              <a:t>작은</a:t>
            </a:r>
            <a:r>
              <a:rPr dirty="0"/>
              <a:t> </a:t>
            </a:r>
            <a:r>
              <a:rPr dirty="0" err="1"/>
              <a:t>횡단면</a:t>
            </a:r>
            <a:r>
              <a:rPr dirty="0"/>
              <a:t> </a:t>
            </a:r>
            <a:r>
              <a:rPr dirty="0" err="1"/>
              <a:t>차이를</a:t>
            </a:r>
            <a:r>
              <a:rPr dirty="0"/>
              <a:t> </a:t>
            </a:r>
            <a:r>
              <a:rPr dirty="0" err="1"/>
              <a:t>더</a:t>
            </a:r>
            <a:r>
              <a:rPr dirty="0"/>
              <a:t> </a:t>
            </a:r>
            <a:r>
              <a:rPr dirty="0" err="1"/>
              <a:t>잘</a:t>
            </a:r>
            <a:r>
              <a:rPr dirty="0"/>
              <a:t> </a:t>
            </a:r>
            <a:r>
              <a:rPr dirty="0" err="1"/>
              <a:t>포착할</a:t>
            </a:r>
            <a:r>
              <a:rPr dirty="0"/>
              <a:t> </a:t>
            </a:r>
            <a:r>
              <a:rPr dirty="0" err="1"/>
              <a:t>수</a:t>
            </a:r>
            <a:r>
              <a:rPr dirty="0"/>
              <a:t> </a:t>
            </a:r>
            <a:r>
              <a:rPr dirty="0" err="1"/>
              <a:t>있습니다</a:t>
            </a:r>
            <a:r>
              <a:rPr dirty="0"/>
              <a:t>.</a:t>
            </a:r>
          </a:p>
          <a:p>
            <a:endParaRPr dirty="0"/>
          </a:p>
          <a:p>
            <a:r>
              <a:rPr dirty="0"/>
              <a:t>[Sources]</a:t>
            </a:r>
          </a:p>
          <a:p>
            <a:r>
              <a:rPr dirty="0"/>
              <a:t>- Gu, Kelly, and Xiu (2020), Equations (1)-(2), p. 2231.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OLS는</a:t>
            </a:r>
            <a:r>
              <a:rPr dirty="0"/>
              <a:t> </a:t>
            </a:r>
            <a:r>
              <a:rPr dirty="0" err="1"/>
              <a:t>논문에서</a:t>
            </a:r>
            <a:r>
              <a:rPr dirty="0"/>
              <a:t> </a:t>
            </a:r>
            <a:r>
              <a:rPr dirty="0" err="1"/>
              <a:t>가장</a:t>
            </a:r>
            <a:r>
              <a:rPr dirty="0"/>
              <a:t> </a:t>
            </a:r>
            <a:r>
              <a:rPr dirty="0" err="1"/>
              <a:t>단순한</a:t>
            </a:r>
            <a:r>
              <a:rPr dirty="0"/>
              <a:t> </a:t>
            </a:r>
            <a:r>
              <a:rPr dirty="0" err="1"/>
              <a:t>기준모형입니다</a:t>
            </a:r>
            <a:r>
              <a:rPr dirty="0"/>
              <a:t>. </a:t>
            </a:r>
            <a:r>
              <a:rPr dirty="0" err="1"/>
              <a:t>식</a:t>
            </a:r>
            <a:r>
              <a:rPr dirty="0"/>
              <a:t> 3은 </a:t>
            </a:r>
            <a:r>
              <a:rPr dirty="0" err="1"/>
              <a:t>기대수익률</a:t>
            </a:r>
            <a:r>
              <a:rPr dirty="0"/>
              <a:t> </a:t>
            </a:r>
            <a:r>
              <a:rPr dirty="0" err="1"/>
              <a:t>함수</a:t>
            </a:r>
            <a:r>
              <a:rPr dirty="0"/>
              <a:t> </a:t>
            </a:r>
            <a:r>
              <a:rPr dirty="0" err="1"/>
              <a:t>g를</a:t>
            </a:r>
            <a:r>
              <a:rPr dirty="0"/>
              <a:t> </a:t>
            </a:r>
            <a:r>
              <a:rPr dirty="0" err="1"/>
              <a:t>특성벡터</a:t>
            </a:r>
            <a:r>
              <a:rPr dirty="0"/>
              <a:t> </a:t>
            </a:r>
            <a:r>
              <a:rPr dirty="0" err="1"/>
              <a:t>z와</a:t>
            </a:r>
            <a:r>
              <a:rPr dirty="0"/>
              <a:t> </a:t>
            </a:r>
            <a:r>
              <a:rPr dirty="0" err="1"/>
              <a:t>계수벡터</a:t>
            </a:r>
            <a:r>
              <a:rPr dirty="0"/>
              <a:t> </a:t>
            </a:r>
            <a:r>
              <a:rPr dirty="0" err="1"/>
              <a:t>세타의</a:t>
            </a:r>
            <a:r>
              <a:rPr dirty="0"/>
              <a:t> </a:t>
            </a:r>
            <a:r>
              <a:rPr dirty="0" err="1"/>
              <a:t>내적으로</a:t>
            </a:r>
            <a:r>
              <a:rPr dirty="0"/>
              <a:t> </a:t>
            </a:r>
            <a:r>
              <a:rPr dirty="0" err="1"/>
              <a:t>제한합니다</a:t>
            </a:r>
            <a:r>
              <a:rPr dirty="0"/>
              <a:t>. </a:t>
            </a:r>
            <a:r>
              <a:rPr dirty="0" err="1"/>
              <a:t>식</a:t>
            </a:r>
            <a:r>
              <a:rPr dirty="0"/>
              <a:t> 4는 </a:t>
            </a:r>
            <a:r>
              <a:rPr dirty="0" err="1"/>
              <a:t>실제수익률과</a:t>
            </a:r>
            <a:r>
              <a:rPr dirty="0"/>
              <a:t> </a:t>
            </a:r>
            <a:r>
              <a:rPr dirty="0" err="1"/>
              <a:t>예측수익률의</a:t>
            </a:r>
            <a:r>
              <a:rPr dirty="0"/>
              <a:t> </a:t>
            </a:r>
            <a:r>
              <a:rPr dirty="0" err="1"/>
              <a:t>차이를</a:t>
            </a:r>
            <a:r>
              <a:rPr dirty="0"/>
              <a:t> </a:t>
            </a:r>
            <a:r>
              <a:rPr dirty="0" err="1"/>
              <a:t>제곱한</a:t>
            </a:r>
            <a:r>
              <a:rPr dirty="0"/>
              <a:t> </a:t>
            </a:r>
            <a:r>
              <a:rPr dirty="0" err="1"/>
              <a:t>평균을</a:t>
            </a:r>
            <a:r>
              <a:rPr dirty="0"/>
              <a:t> </a:t>
            </a:r>
            <a:r>
              <a:rPr dirty="0" err="1"/>
              <a:t>최소화하도록</a:t>
            </a:r>
            <a:r>
              <a:rPr dirty="0"/>
              <a:t> </a:t>
            </a:r>
            <a:r>
              <a:rPr dirty="0" err="1"/>
              <a:t>세타를</a:t>
            </a:r>
            <a:r>
              <a:rPr dirty="0"/>
              <a:t> </a:t>
            </a:r>
            <a:r>
              <a:rPr dirty="0" err="1"/>
              <a:t>선택한다는</a:t>
            </a:r>
            <a:r>
              <a:rPr dirty="0"/>
              <a:t> </a:t>
            </a:r>
            <a:r>
              <a:rPr dirty="0" err="1"/>
              <a:t>뜻입니다</a:t>
            </a:r>
            <a:r>
              <a:rPr dirty="0"/>
              <a:t>. </a:t>
            </a:r>
            <a:r>
              <a:rPr dirty="0" err="1"/>
              <a:t>장점은</a:t>
            </a:r>
            <a:r>
              <a:rPr dirty="0"/>
              <a:t> </a:t>
            </a:r>
            <a:r>
              <a:rPr dirty="0" err="1"/>
              <a:t>계산과</a:t>
            </a:r>
            <a:r>
              <a:rPr dirty="0"/>
              <a:t> </a:t>
            </a:r>
            <a:r>
              <a:rPr dirty="0" err="1"/>
              <a:t>해석이</a:t>
            </a:r>
            <a:r>
              <a:rPr dirty="0"/>
              <a:t> </a:t>
            </a:r>
            <a:r>
              <a:rPr dirty="0" err="1"/>
              <a:t>쉽다는</a:t>
            </a:r>
            <a:r>
              <a:rPr dirty="0"/>
              <a:t> </a:t>
            </a:r>
            <a:r>
              <a:rPr dirty="0" err="1"/>
              <a:t>것입니다</a:t>
            </a:r>
            <a:r>
              <a:rPr dirty="0"/>
              <a:t>. </a:t>
            </a:r>
            <a:r>
              <a:rPr dirty="0" err="1"/>
              <a:t>반면</a:t>
            </a:r>
            <a:r>
              <a:rPr dirty="0"/>
              <a:t> </a:t>
            </a:r>
            <a:r>
              <a:rPr dirty="0" err="1"/>
              <a:t>하나의</a:t>
            </a:r>
            <a:r>
              <a:rPr dirty="0"/>
              <a:t> </a:t>
            </a:r>
            <a:r>
              <a:rPr dirty="0" err="1"/>
              <a:t>계수가</a:t>
            </a:r>
            <a:r>
              <a:rPr dirty="0"/>
              <a:t> </a:t>
            </a:r>
            <a:r>
              <a:rPr dirty="0" err="1"/>
              <a:t>모든</a:t>
            </a:r>
            <a:r>
              <a:rPr dirty="0"/>
              <a:t> </a:t>
            </a:r>
            <a:r>
              <a:rPr dirty="0" err="1"/>
              <a:t>종목과</a:t>
            </a:r>
            <a:r>
              <a:rPr dirty="0"/>
              <a:t> </a:t>
            </a:r>
            <a:r>
              <a:rPr dirty="0" err="1"/>
              <a:t>모든</a:t>
            </a:r>
            <a:r>
              <a:rPr dirty="0"/>
              <a:t> </a:t>
            </a:r>
            <a:r>
              <a:rPr dirty="0" err="1"/>
              <a:t>시점에</a:t>
            </a:r>
            <a:r>
              <a:rPr dirty="0"/>
              <a:t> </a:t>
            </a:r>
            <a:r>
              <a:rPr dirty="0" err="1"/>
              <a:t>동일하게</a:t>
            </a:r>
            <a:r>
              <a:rPr dirty="0"/>
              <a:t> </a:t>
            </a:r>
            <a:r>
              <a:rPr dirty="0" err="1"/>
              <a:t>적용됩니다</a:t>
            </a:r>
            <a:r>
              <a:rPr dirty="0"/>
              <a:t>. </a:t>
            </a:r>
            <a:r>
              <a:rPr dirty="0" err="1"/>
              <a:t>예를</a:t>
            </a:r>
            <a:r>
              <a:rPr dirty="0"/>
              <a:t> </a:t>
            </a:r>
            <a:r>
              <a:rPr dirty="0" err="1"/>
              <a:t>들어</a:t>
            </a:r>
            <a:r>
              <a:rPr dirty="0"/>
              <a:t> </a:t>
            </a:r>
            <a:r>
              <a:rPr dirty="0" err="1"/>
              <a:t>모멘텀</a:t>
            </a:r>
            <a:r>
              <a:rPr dirty="0"/>
              <a:t> </a:t>
            </a:r>
            <a:r>
              <a:rPr dirty="0" err="1"/>
              <a:t>효과가</a:t>
            </a:r>
            <a:r>
              <a:rPr dirty="0"/>
              <a:t> </a:t>
            </a:r>
            <a:r>
              <a:rPr dirty="0" err="1"/>
              <a:t>유동성이</a:t>
            </a:r>
            <a:r>
              <a:rPr dirty="0"/>
              <a:t> </a:t>
            </a:r>
            <a:r>
              <a:rPr dirty="0" err="1"/>
              <a:t>높은</a:t>
            </a:r>
            <a:r>
              <a:rPr dirty="0"/>
              <a:t> </a:t>
            </a:r>
            <a:r>
              <a:rPr dirty="0" err="1"/>
              <a:t>종목에서만</a:t>
            </a:r>
            <a:r>
              <a:rPr dirty="0"/>
              <a:t> </a:t>
            </a:r>
            <a:r>
              <a:rPr dirty="0" err="1"/>
              <a:t>강하거나</a:t>
            </a:r>
            <a:r>
              <a:rPr dirty="0"/>
              <a:t> </a:t>
            </a:r>
            <a:r>
              <a:rPr dirty="0" err="1"/>
              <a:t>특정</a:t>
            </a:r>
            <a:r>
              <a:rPr dirty="0"/>
              <a:t> </a:t>
            </a:r>
            <a:r>
              <a:rPr dirty="0" err="1"/>
              <a:t>임계값</a:t>
            </a:r>
            <a:r>
              <a:rPr dirty="0"/>
              <a:t> </a:t>
            </a:r>
            <a:r>
              <a:rPr dirty="0" err="1"/>
              <a:t>이후에만</a:t>
            </a:r>
            <a:r>
              <a:rPr dirty="0"/>
              <a:t> </a:t>
            </a:r>
            <a:r>
              <a:rPr dirty="0" err="1"/>
              <a:t>나타나도</a:t>
            </a:r>
            <a:r>
              <a:rPr dirty="0"/>
              <a:t> </a:t>
            </a:r>
            <a:r>
              <a:rPr dirty="0" err="1"/>
              <a:t>OLS는</a:t>
            </a:r>
            <a:r>
              <a:rPr dirty="0"/>
              <a:t> </a:t>
            </a:r>
            <a:r>
              <a:rPr dirty="0" err="1"/>
              <a:t>이를</a:t>
            </a:r>
            <a:r>
              <a:rPr dirty="0"/>
              <a:t> </a:t>
            </a:r>
            <a:r>
              <a:rPr dirty="0" err="1"/>
              <a:t>자동으로</a:t>
            </a:r>
            <a:r>
              <a:rPr dirty="0"/>
              <a:t> </a:t>
            </a:r>
            <a:r>
              <a:rPr dirty="0" err="1"/>
              <a:t>학습하지</a:t>
            </a:r>
            <a:r>
              <a:rPr dirty="0"/>
              <a:t> </a:t>
            </a:r>
            <a:r>
              <a:rPr dirty="0" err="1"/>
              <a:t>못합니다</a:t>
            </a:r>
            <a:r>
              <a:rPr dirty="0"/>
              <a:t>.</a:t>
            </a:r>
          </a:p>
          <a:p>
            <a:endParaRPr dirty="0"/>
          </a:p>
          <a:p>
            <a:r>
              <a:rPr dirty="0"/>
              <a:t>[Sources]</a:t>
            </a:r>
          </a:p>
          <a:p>
            <a:r>
              <a:rPr dirty="0"/>
              <a:t>- Gu, Kelly, and Xiu (2020), Equations (3)-(4), pp. 2232-2233.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이</a:t>
            </a:r>
            <a:r>
              <a:rPr dirty="0"/>
              <a:t> </a:t>
            </a:r>
            <a:r>
              <a:rPr dirty="0" err="1"/>
              <a:t>환경에서</a:t>
            </a:r>
            <a:r>
              <a:rPr dirty="0"/>
              <a:t> </a:t>
            </a:r>
            <a:r>
              <a:rPr dirty="0" err="1"/>
              <a:t>OLS가</a:t>
            </a:r>
            <a:r>
              <a:rPr dirty="0"/>
              <a:t> </a:t>
            </a:r>
            <a:r>
              <a:rPr dirty="0" err="1"/>
              <a:t>어려움을</a:t>
            </a:r>
            <a:r>
              <a:rPr dirty="0"/>
              <a:t> </a:t>
            </a:r>
            <a:r>
              <a:rPr dirty="0" err="1"/>
              <a:t>겪는</a:t>
            </a:r>
            <a:r>
              <a:rPr dirty="0"/>
              <a:t> </a:t>
            </a:r>
            <a:r>
              <a:rPr dirty="0" err="1"/>
              <a:t>이유는</a:t>
            </a:r>
            <a:r>
              <a:rPr dirty="0"/>
              <a:t> </a:t>
            </a:r>
            <a:r>
              <a:rPr dirty="0" err="1"/>
              <a:t>세</a:t>
            </a:r>
            <a:r>
              <a:rPr dirty="0"/>
              <a:t> </a:t>
            </a:r>
            <a:r>
              <a:rPr dirty="0" err="1"/>
              <a:t>가지입니다</a:t>
            </a:r>
            <a:r>
              <a:rPr dirty="0"/>
              <a:t>. </a:t>
            </a:r>
            <a:r>
              <a:rPr dirty="0" err="1"/>
              <a:t>첫째</a:t>
            </a:r>
            <a:r>
              <a:rPr dirty="0"/>
              <a:t>, </a:t>
            </a:r>
            <a:r>
              <a:rPr dirty="0" err="1"/>
              <a:t>상호작용을</a:t>
            </a:r>
            <a:r>
              <a:rPr dirty="0"/>
              <a:t> </a:t>
            </a:r>
            <a:r>
              <a:rPr dirty="0" err="1"/>
              <a:t>포함하면</a:t>
            </a:r>
            <a:r>
              <a:rPr dirty="0"/>
              <a:t> 900개가 </a:t>
            </a:r>
            <a:r>
              <a:rPr dirty="0" err="1"/>
              <a:t>넘는</a:t>
            </a:r>
            <a:r>
              <a:rPr dirty="0"/>
              <a:t> </a:t>
            </a:r>
            <a:r>
              <a:rPr dirty="0" err="1"/>
              <a:t>신호가</a:t>
            </a:r>
            <a:r>
              <a:rPr dirty="0"/>
              <a:t> </a:t>
            </a:r>
            <a:r>
              <a:rPr dirty="0" err="1"/>
              <a:t>생기고</a:t>
            </a:r>
            <a:r>
              <a:rPr dirty="0"/>
              <a:t> </a:t>
            </a:r>
            <a:r>
              <a:rPr dirty="0" err="1"/>
              <a:t>변수들이</a:t>
            </a:r>
            <a:r>
              <a:rPr dirty="0"/>
              <a:t> </a:t>
            </a:r>
            <a:r>
              <a:rPr dirty="0" err="1"/>
              <a:t>서로</a:t>
            </a:r>
            <a:r>
              <a:rPr dirty="0"/>
              <a:t> </a:t>
            </a:r>
            <a:r>
              <a:rPr dirty="0" err="1"/>
              <a:t>상관되어</a:t>
            </a:r>
            <a:r>
              <a:rPr dirty="0"/>
              <a:t> </a:t>
            </a:r>
            <a:r>
              <a:rPr dirty="0" err="1"/>
              <a:t>계수가</a:t>
            </a:r>
            <a:r>
              <a:rPr dirty="0"/>
              <a:t> </a:t>
            </a:r>
            <a:r>
              <a:rPr dirty="0" err="1"/>
              <a:t>불안정해질</a:t>
            </a:r>
            <a:r>
              <a:rPr dirty="0"/>
              <a:t> </a:t>
            </a:r>
            <a:r>
              <a:rPr dirty="0" err="1"/>
              <a:t>수</a:t>
            </a:r>
            <a:r>
              <a:rPr dirty="0"/>
              <a:t> </a:t>
            </a:r>
            <a:r>
              <a:rPr dirty="0" err="1"/>
              <a:t>있습니다</a:t>
            </a:r>
            <a:r>
              <a:rPr dirty="0"/>
              <a:t>. </a:t>
            </a:r>
            <a:r>
              <a:rPr dirty="0" err="1"/>
              <a:t>둘째</a:t>
            </a:r>
            <a:r>
              <a:rPr dirty="0"/>
              <a:t>, </a:t>
            </a:r>
            <a:r>
              <a:rPr dirty="0" err="1"/>
              <a:t>OLS는</a:t>
            </a:r>
            <a:r>
              <a:rPr dirty="0"/>
              <a:t> </a:t>
            </a:r>
            <a:r>
              <a:rPr dirty="0" err="1"/>
              <a:t>각</a:t>
            </a:r>
            <a:r>
              <a:rPr dirty="0"/>
              <a:t> </a:t>
            </a:r>
            <a:r>
              <a:rPr dirty="0" err="1"/>
              <a:t>변수에</a:t>
            </a:r>
            <a:r>
              <a:rPr dirty="0"/>
              <a:t> </a:t>
            </a:r>
            <a:r>
              <a:rPr dirty="0" err="1"/>
              <a:t>하나의</a:t>
            </a:r>
            <a:r>
              <a:rPr dirty="0"/>
              <a:t> </a:t>
            </a:r>
            <a:r>
              <a:rPr dirty="0" err="1"/>
              <a:t>일정한</a:t>
            </a:r>
            <a:r>
              <a:rPr dirty="0"/>
              <a:t> </a:t>
            </a:r>
            <a:r>
              <a:rPr dirty="0" err="1"/>
              <a:t>기울기를</a:t>
            </a:r>
            <a:r>
              <a:rPr dirty="0"/>
              <a:t> </a:t>
            </a:r>
            <a:r>
              <a:rPr dirty="0" err="1"/>
              <a:t>부여하므로</a:t>
            </a:r>
            <a:r>
              <a:rPr dirty="0"/>
              <a:t> </a:t>
            </a:r>
            <a:r>
              <a:rPr dirty="0" err="1"/>
              <a:t>임계값이나</a:t>
            </a:r>
            <a:r>
              <a:rPr dirty="0"/>
              <a:t> </a:t>
            </a:r>
            <a:r>
              <a:rPr dirty="0" err="1"/>
              <a:t>시장상태에</a:t>
            </a:r>
            <a:r>
              <a:rPr dirty="0"/>
              <a:t> </a:t>
            </a:r>
            <a:r>
              <a:rPr dirty="0" err="1"/>
              <a:t>따른</a:t>
            </a:r>
            <a:r>
              <a:rPr dirty="0"/>
              <a:t> </a:t>
            </a:r>
            <a:r>
              <a:rPr dirty="0" err="1"/>
              <a:t>차이를</a:t>
            </a:r>
            <a:r>
              <a:rPr dirty="0"/>
              <a:t> </a:t>
            </a:r>
            <a:r>
              <a:rPr dirty="0" err="1"/>
              <a:t>놓칩니다</a:t>
            </a:r>
            <a:r>
              <a:rPr dirty="0"/>
              <a:t>. </a:t>
            </a:r>
            <a:r>
              <a:rPr dirty="0" err="1"/>
              <a:t>셋째</a:t>
            </a:r>
            <a:r>
              <a:rPr dirty="0"/>
              <a:t>, </a:t>
            </a:r>
            <a:r>
              <a:rPr dirty="0" err="1"/>
              <a:t>상호작용을</a:t>
            </a:r>
            <a:r>
              <a:rPr dirty="0"/>
              <a:t> </a:t>
            </a:r>
            <a:r>
              <a:rPr dirty="0" err="1"/>
              <a:t>사용하려면</a:t>
            </a:r>
            <a:r>
              <a:rPr dirty="0"/>
              <a:t> </a:t>
            </a:r>
            <a:r>
              <a:rPr dirty="0" err="1"/>
              <a:t>연구자가</a:t>
            </a:r>
            <a:r>
              <a:rPr dirty="0"/>
              <a:t> </a:t>
            </a:r>
            <a:r>
              <a:rPr dirty="0" err="1"/>
              <a:t>어떤</a:t>
            </a:r>
            <a:r>
              <a:rPr dirty="0"/>
              <a:t> </a:t>
            </a:r>
            <a:r>
              <a:rPr dirty="0" err="1"/>
              <a:t>조합이</a:t>
            </a:r>
            <a:r>
              <a:rPr dirty="0"/>
              <a:t> </a:t>
            </a:r>
            <a:r>
              <a:rPr dirty="0" err="1"/>
              <a:t>중요한지</a:t>
            </a:r>
            <a:r>
              <a:rPr dirty="0"/>
              <a:t> </a:t>
            </a:r>
            <a:r>
              <a:rPr dirty="0" err="1"/>
              <a:t>미리</a:t>
            </a:r>
            <a:r>
              <a:rPr dirty="0"/>
              <a:t> </a:t>
            </a:r>
            <a:r>
              <a:rPr dirty="0" err="1"/>
              <a:t>정해야</a:t>
            </a:r>
            <a:r>
              <a:rPr dirty="0"/>
              <a:t> </a:t>
            </a:r>
            <a:r>
              <a:rPr dirty="0" err="1"/>
              <a:t>합니다</a:t>
            </a:r>
            <a:r>
              <a:rPr dirty="0"/>
              <a:t>. </a:t>
            </a:r>
            <a:endParaRPr lang="en-US" dirty="0"/>
          </a:p>
          <a:p>
            <a:r>
              <a:rPr dirty="0" err="1"/>
              <a:t>따라서</a:t>
            </a:r>
            <a:r>
              <a:rPr dirty="0"/>
              <a:t> </a:t>
            </a:r>
            <a:r>
              <a:rPr dirty="0" err="1"/>
              <a:t>문제는</a:t>
            </a:r>
            <a:r>
              <a:rPr dirty="0"/>
              <a:t> </a:t>
            </a:r>
            <a:r>
              <a:rPr dirty="0" err="1"/>
              <a:t>변수</a:t>
            </a:r>
            <a:r>
              <a:rPr dirty="0"/>
              <a:t> </a:t>
            </a:r>
            <a:r>
              <a:rPr dirty="0" err="1"/>
              <a:t>수만</a:t>
            </a:r>
            <a:r>
              <a:rPr dirty="0"/>
              <a:t> </a:t>
            </a:r>
            <a:r>
              <a:rPr dirty="0" err="1"/>
              <a:t>많은</a:t>
            </a:r>
            <a:r>
              <a:rPr dirty="0"/>
              <a:t> </a:t>
            </a:r>
            <a:r>
              <a:rPr dirty="0" err="1"/>
              <a:t>것이</a:t>
            </a:r>
            <a:r>
              <a:rPr dirty="0"/>
              <a:t> </a:t>
            </a:r>
            <a:r>
              <a:rPr dirty="0" err="1"/>
              <a:t>아니라</a:t>
            </a:r>
            <a:r>
              <a:rPr dirty="0"/>
              <a:t> </a:t>
            </a:r>
            <a:r>
              <a:rPr dirty="0" err="1"/>
              <a:t>기대수익률</a:t>
            </a:r>
            <a:r>
              <a:rPr dirty="0"/>
              <a:t> </a:t>
            </a:r>
            <a:r>
              <a:rPr dirty="0" err="1"/>
              <a:t>함수</a:t>
            </a:r>
            <a:r>
              <a:rPr dirty="0"/>
              <a:t> </a:t>
            </a:r>
            <a:r>
              <a:rPr dirty="0" err="1"/>
              <a:t>g의</a:t>
            </a:r>
            <a:r>
              <a:rPr dirty="0"/>
              <a:t> </a:t>
            </a:r>
            <a:r>
              <a:rPr dirty="0" err="1"/>
              <a:t>형태</a:t>
            </a:r>
            <a:r>
              <a:rPr dirty="0"/>
              <a:t> </a:t>
            </a:r>
            <a:r>
              <a:rPr dirty="0" err="1"/>
              <a:t>자체가</a:t>
            </a:r>
            <a:r>
              <a:rPr dirty="0"/>
              <a:t> </a:t>
            </a:r>
            <a:r>
              <a:rPr dirty="0" err="1"/>
              <a:t>알려져</a:t>
            </a:r>
            <a:r>
              <a:rPr dirty="0"/>
              <a:t> </a:t>
            </a:r>
            <a:r>
              <a:rPr dirty="0" err="1"/>
              <a:t>있지</a:t>
            </a:r>
            <a:r>
              <a:rPr dirty="0"/>
              <a:t> </a:t>
            </a:r>
            <a:r>
              <a:rPr dirty="0" err="1"/>
              <a:t>않다는</a:t>
            </a:r>
            <a:r>
              <a:rPr dirty="0"/>
              <a:t> </a:t>
            </a:r>
            <a:r>
              <a:rPr dirty="0" err="1"/>
              <a:t>점입니다</a:t>
            </a:r>
            <a:r>
              <a:rPr dirty="0"/>
              <a:t>. </a:t>
            </a:r>
            <a:r>
              <a:rPr dirty="0" err="1"/>
              <a:t>실제로</a:t>
            </a:r>
            <a:r>
              <a:rPr dirty="0"/>
              <a:t> </a:t>
            </a:r>
            <a:r>
              <a:rPr dirty="0" err="1"/>
              <a:t>모든</a:t>
            </a:r>
            <a:r>
              <a:rPr dirty="0"/>
              <a:t> </a:t>
            </a:r>
            <a:r>
              <a:rPr dirty="0" err="1"/>
              <a:t>변수를</a:t>
            </a:r>
            <a:r>
              <a:rPr dirty="0"/>
              <a:t> </a:t>
            </a:r>
            <a:r>
              <a:rPr dirty="0" err="1"/>
              <a:t>넣은</a:t>
            </a:r>
            <a:r>
              <a:rPr dirty="0"/>
              <a:t> </a:t>
            </a:r>
            <a:r>
              <a:rPr dirty="0" err="1"/>
              <a:t>OLS는</a:t>
            </a:r>
            <a:r>
              <a:rPr dirty="0"/>
              <a:t> </a:t>
            </a:r>
            <a:r>
              <a:rPr dirty="0" err="1"/>
              <a:t>표본외에서</a:t>
            </a:r>
            <a:r>
              <a:rPr dirty="0"/>
              <a:t> </a:t>
            </a:r>
            <a:r>
              <a:rPr dirty="0" err="1"/>
              <a:t>나쁘지만</a:t>
            </a:r>
            <a:r>
              <a:rPr dirty="0"/>
              <a:t>, </a:t>
            </a:r>
            <a:r>
              <a:rPr dirty="0" err="1"/>
              <a:t>규모</a:t>
            </a:r>
            <a:r>
              <a:rPr dirty="0"/>
              <a:t>·</a:t>
            </a:r>
            <a:r>
              <a:rPr lang="ko-KR" altLang="en-US" dirty="0" err="1"/>
              <a:t>북밸류</a:t>
            </a:r>
            <a:r>
              <a:rPr dirty="0"/>
              <a:t>·</a:t>
            </a:r>
            <a:r>
              <a:rPr dirty="0" err="1"/>
              <a:t>모멘텀만</a:t>
            </a:r>
            <a:r>
              <a:rPr dirty="0"/>
              <a:t> </a:t>
            </a:r>
            <a:r>
              <a:rPr dirty="0" err="1"/>
              <a:t>사용한</a:t>
            </a:r>
            <a:r>
              <a:rPr dirty="0"/>
              <a:t> </a:t>
            </a:r>
            <a:r>
              <a:rPr dirty="0" err="1"/>
              <a:t>제한적</a:t>
            </a:r>
            <a:r>
              <a:rPr dirty="0"/>
              <a:t> OLS-3은 </a:t>
            </a:r>
            <a:r>
              <a:rPr dirty="0" err="1"/>
              <a:t>상대적으로</a:t>
            </a:r>
            <a:r>
              <a:rPr dirty="0"/>
              <a:t> </a:t>
            </a:r>
            <a:r>
              <a:rPr dirty="0" err="1"/>
              <a:t>안정적입니다</a:t>
            </a:r>
            <a:r>
              <a:rPr dirty="0"/>
              <a:t>.</a:t>
            </a:r>
          </a:p>
          <a:p>
            <a:endParaRPr dirty="0"/>
          </a:p>
          <a:p>
            <a:r>
              <a:rPr dirty="0"/>
              <a:t>[Sources]</a:t>
            </a:r>
          </a:p>
          <a:p>
            <a:r>
              <a:rPr dirty="0"/>
              <a:t>- Gu, Kelly, and Xiu (2020), Sections 1.2, 1.3, and 2.2.</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첫</a:t>
            </a:r>
            <a:r>
              <a:rPr dirty="0"/>
              <a:t> </a:t>
            </a:r>
            <a:r>
              <a:rPr dirty="0" err="1"/>
              <a:t>번째</a:t>
            </a:r>
            <a:r>
              <a:rPr dirty="0"/>
              <a:t> </a:t>
            </a:r>
            <a:r>
              <a:rPr dirty="0" err="1"/>
              <a:t>머신러닝</a:t>
            </a:r>
            <a:r>
              <a:rPr dirty="0"/>
              <a:t> </a:t>
            </a:r>
            <a:r>
              <a:rPr dirty="0" err="1"/>
              <a:t>장치는</a:t>
            </a:r>
            <a:r>
              <a:rPr dirty="0"/>
              <a:t> </a:t>
            </a:r>
            <a:r>
              <a:rPr lang="en-US" altLang="ko-KR" dirty="0" err="1"/>
              <a:t>regularization</a:t>
            </a:r>
            <a:r>
              <a:rPr dirty="0" err="1"/>
              <a:t>입니다</a:t>
            </a:r>
            <a:r>
              <a:rPr dirty="0"/>
              <a:t>. </a:t>
            </a:r>
            <a:r>
              <a:rPr dirty="0" err="1"/>
              <a:t>식</a:t>
            </a:r>
            <a:r>
              <a:rPr dirty="0"/>
              <a:t> 7은 </a:t>
            </a:r>
            <a:r>
              <a:rPr dirty="0" err="1"/>
              <a:t>기존</a:t>
            </a:r>
            <a:r>
              <a:rPr dirty="0"/>
              <a:t> </a:t>
            </a:r>
            <a:r>
              <a:rPr dirty="0" err="1"/>
              <a:t>예측오차</a:t>
            </a:r>
            <a:r>
              <a:rPr dirty="0"/>
              <a:t> </a:t>
            </a:r>
            <a:r>
              <a:rPr dirty="0" err="1"/>
              <a:t>L에</a:t>
            </a:r>
            <a:r>
              <a:rPr dirty="0"/>
              <a:t> </a:t>
            </a:r>
            <a:r>
              <a:rPr dirty="0" err="1"/>
              <a:t>계수복잡도에</a:t>
            </a:r>
            <a:r>
              <a:rPr dirty="0"/>
              <a:t> </a:t>
            </a:r>
            <a:r>
              <a:rPr dirty="0" err="1"/>
              <a:t>대한</a:t>
            </a:r>
            <a:r>
              <a:rPr dirty="0"/>
              <a:t> </a:t>
            </a:r>
            <a:r>
              <a:rPr dirty="0" err="1"/>
              <a:t>벌점</a:t>
            </a:r>
            <a:r>
              <a:rPr dirty="0"/>
              <a:t> </a:t>
            </a:r>
            <a:r>
              <a:rPr dirty="0" err="1"/>
              <a:t>파이를</a:t>
            </a:r>
            <a:r>
              <a:rPr dirty="0"/>
              <a:t> </a:t>
            </a:r>
            <a:r>
              <a:rPr dirty="0" err="1"/>
              <a:t>더합니다</a:t>
            </a:r>
            <a:r>
              <a:rPr dirty="0"/>
              <a:t>. </a:t>
            </a:r>
            <a:r>
              <a:rPr dirty="0" err="1"/>
              <a:t>식</a:t>
            </a:r>
            <a:r>
              <a:rPr dirty="0"/>
              <a:t> 8의 Elastic </a:t>
            </a:r>
            <a:r>
              <a:rPr dirty="0" err="1"/>
              <a:t>Net은</a:t>
            </a:r>
            <a:r>
              <a:rPr dirty="0"/>
              <a:t> </a:t>
            </a:r>
            <a:r>
              <a:rPr dirty="0" err="1"/>
              <a:t>계수의</a:t>
            </a:r>
            <a:r>
              <a:rPr dirty="0"/>
              <a:t> </a:t>
            </a:r>
            <a:r>
              <a:rPr dirty="0" err="1"/>
              <a:t>절댓값과</a:t>
            </a:r>
            <a:r>
              <a:rPr dirty="0"/>
              <a:t> </a:t>
            </a:r>
            <a:r>
              <a:rPr dirty="0" err="1"/>
              <a:t>제곱값을</a:t>
            </a:r>
            <a:r>
              <a:rPr dirty="0"/>
              <a:t> </a:t>
            </a:r>
            <a:r>
              <a:rPr dirty="0" err="1"/>
              <a:t>함께</a:t>
            </a:r>
            <a:r>
              <a:rPr dirty="0"/>
              <a:t> </a:t>
            </a:r>
            <a:r>
              <a:rPr dirty="0" err="1"/>
              <a:t>벌점으로</a:t>
            </a:r>
            <a:r>
              <a:rPr dirty="0"/>
              <a:t> </a:t>
            </a:r>
            <a:r>
              <a:rPr dirty="0" err="1"/>
              <a:t>사용합니다</a:t>
            </a:r>
            <a:r>
              <a:rPr dirty="0"/>
              <a:t>. </a:t>
            </a:r>
            <a:r>
              <a:rPr dirty="0" err="1"/>
              <a:t>람다는</a:t>
            </a:r>
            <a:r>
              <a:rPr dirty="0"/>
              <a:t> </a:t>
            </a:r>
            <a:r>
              <a:rPr dirty="0" err="1"/>
              <a:t>벌점의</a:t>
            </a:r>
            <a:r>
              <a:rPr dirty="0"/>
              <a:t> </a:t>
            </a:r>
            <a:r>
              <a:rPr dirty="0" err="1"/>
              <a:t>전체</a:t>
            </a:r>
            <a:r>
              <a:rPr dirty="0"/>
              <a:t> </a:t>
            </a:r>
            <a:r>
              <a:rPr dirty="0" err="1"/>
              <a:t>강도를</a:t>
            </a:r>
            <a:r>
              <a:rPr dirty="0"/>
              <a:t>, </a:t>
            </a:r>
            <a:r>
              <a:rPr dirty="0" err="1"/>
              <a:t>로는</a:t>
            </a:r>
            <a:r>
              <a:rPr dirty="0"/>
              <a:t> </a:t>
            </a:r>
            <a:r>
              <a:rPr dirty="0" err="1"/>
              <a:t>라쏘형</a:t>
            </a:r>
            <a:r>
              <a:rPr dirty="0"/>
              <a:t> </a:t>
            </a:r>
            <a:r>
              <a:rPr dirty="0" err="1"/>
              <a:t>선택과</a:t>
            </a:r>
            <a:r>
              <a:rPr dirty="0"/>
              <a:t> </a:t>
            </a:r>
            <a:r>
              <a:rPr dirty="0" err="1"/>
              <a:t>릿지형</a:t>
            </a:r>
            <a:r>
              <a:rPr dirty="0"/>
              <a:t> </a:t>
            </a:r>
            <a:r>
              <a:rPr dirty="0" err="1"/>
              <a:t>축소의</a:t>
            </a:r>
            <a:r>
              <a:rPr dirty="0"/>
              <a:t> </a:t>
            </a:r>
            <a:r>
              <a:rPr dirty="0" err="1"/>
              <a:t>비중을</a:t>
            </a:r>
            <a:r>
              <a:rPr dirty="0"/>
              <a:t> </a:t>
            </a:r>
            <a:r>
              <a:rPr dirty="0" err="1"/>
              <a:t>조절합니다</a:t>
            </a:r>
            <a:r>
              <a:rPr dirty="0"/>
              <a:t>. </a:t>
            </a:r>
            <a:endParaRPr lang="en-US" dirty="0"/>
          </a:p>
          <a:p>
            <a:r>
              <a:rPr dirty="0" err="1"/>
              <a:t>핵심은</a:t>
            </a:r>
            <a:r>
              <a:rPr dirty="0"/>
              <a:t> </a:t>
            </a:r>
            <a:r>
              <a:rPr dirty="0" err="1"/>
              <a:t>학습표본을</a:t>
            </a:r>
            <a:r>
              <a:rPr dirty="0"/>
              <a:t> </a:t>
            </a:r>
            <a:r>
              <a:rPr dirty="0" err="1"/>
              <a:t>최대한</a:t>
            </a:r>
            <a:r>
              <a:rPr dirty="0"/>
              <a:t> </a:t>
            </a:r>
            <a:r>
              <a:rPr dirty="0" err="1"/>
              <a:t>잘</a:t>
            </a:r>
            <a:r>
              <a:rPr dirty="0"/>
              <a:t> </a:t>
            </a:r>
            <a:r>
              <a:rPr dirty="0" err="1"/>
              <a:t>맞추는</a:t>
            </a:r>
            <a:r>
              <a:rPr dirty="0"/>
              <a:t> </a:t>
            </a:r>
            <a:r>
              <a:rPr dirty="0" err="1"/>
              <a:t>것이</a:t>
            </a:r>
            <a:r>
              <a:rPr dirty="0"/>
              <a:t> </a:t>
            </a:r>
            <a:r>
              <a:rPr dirty="0" err="1"/>
              <a:t>목적이</a:t>
            </a:r>
            <a:r>
              <a:rPr dirty="0"/>
              <a:t> </a:t>
            </a:r>
            <a:r>
              <a:rPr dirty="0" err="1"/>
              <a:t>아니라는</a:t>
            </a:r>
            <a:r>
              <a:rPr dirty="0"/>
              <a:t> </a:t>
            </a:r>
            <a:r>
              <a:rPr dirty="0" err="1"/>
              <a:t>점입니다</a:t>
            </a:r>
            <a:r>
              <a:rPr dirty="0"/>
              <a:t>. </a:t>
            </a:r>
            <a:r>
              <a:rPr dirty="0" err="1"/>
              <a:t>일부</a:t>
            </a:r>
            <a:r>
              <a:rPr dirty="0"/>
              <a:t> </a:t>
            </a:r>
            <a:r>
              <a:rPr dirty="0" err="1"/>
              <a:t>학습</a:t>
            </a:r>
            <a:r>
              <a:rPr dirty="0"/>
              <a:t> </a:t>
            </a:r>
            <a:r>
              <a:rPr dirty="0" err="1"/>
              <a:t>적합도를</a:t>
            </a:r>
            <a:r>
              <a:rPr dirty="0"/>
              <a:t> </a:t>
            </a:r>
            <a:r>
              <a:rPr dirty="0" err="1"/>
              <a:t>의도적으로</a:t>
            </a:r>
            <a:r>
              <a:rPr dirty="0"/>
              <a:t> </a:t>
            </a:r>
            <a:r>
              <a:rPr dirty="0" err="1"/>
              <a:t>포기해</a:t>
            </a:r>
            <a:r>
              <a:rPr dirty="0"/>
              <a:t> </a:t>
            </a:r>
            <a:r>
              <a:rPr dirty="0" err="1"/>
              <a:t>잡음에</a:t>
            </a:r>
            <a:r>
              <a:rPr dirty="0"/>
              <a:t> </a:t>
            </a:r>
            <a:r>
              <a:rPr dirty="0" err="1"/>
              <a:t>맞춘</a:t>
            </a:r>
            <a:r>
              <a:rPr dirty="0"/>
              <a:t> </a:t>
            </a:r>
            <a:r>
              <a:rPr dirty="0" err="1"/>
              <a:t>계수를</a:t>
            </a:r>
            <a:r>
              <a:rPr dirty="0"/>
              <a:t> </a:t>
            </a:r>
            <a:r>
              <a:rPr dirty="0" err="1"/>
              <a:t>줄이고</a:t>
            </a:r>
            <a:r>
              <a:rPr dirty="0"/>
              <a:t> </a:t>
            </a:r>
            <a:r>
              <a:rPr dirty="0" err="1"/>
              <a:t>표본외</a:t>
            </a:r>
            <a:r>
              <a:rPr dirty="0"/>
              <a:t> </a:t>
            </a:r>
            <a:r>
              <a:rPr dirty="0" err="1"/>
              <a:t>안정성을</a:t>
            </a:r>
            <a:r>
              <a:rPr dirty="0"/>
              <a:t> </a:t>
            </a:r>
            <a:r>
              <a:rPr dirty="0" err="1"/>
              <a:t>높입니다</a:t>
            </a:r>
            <a:r>
              <a:rPr dirty="0"/>
              <a:t>.</a:t>
            </a:r>
          </a:p>
          <a:p>
            <a:endParaRPr dirty="0"/>
          </a:p>
          <a:p>
            <a:r>
              <a:rPr dirty="0"/>
              <a:t>[Sources]</a:t>
            </a:r>
          </a:p>
          <a:p>
            <a:r>
              <a:rPr dirty="0"/>
              <a:t>- Gu, Kelly, and Xiu (2020), Equations (7)-(8), pp. 2234-2235.</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회귀트리는</a:t>
            </a:r>
            <a:r>
              <a:rPr dirty="0"/>
              <a:t> </a:t>
            </a:r>
            <a:r>
              <a:rPr dirty="0" err="1"/>
              <a:t>선형계수</a:t>
            </a:r>
            <a:r>
              <a:rPr dirty="0"/>
              <a:t> </a:t>
            </a:r>
            <a:r>
              <a:rPr dirty="0" err="1"/>
              <a:t>대신</a:t>
            </a:r>
            <a:r>
              <a:rPr dirty="0"/>
              <a:t> </a:t>
            </a:r>
            <a:r>
              <a:rPr dirty="0" err="1"/>
              <a:t>특성공간을</a:t>
            </a:r>
            <a:r>
              <a:rPr dirty="0"/>
              <a:t> </a:t>
            </a:r>
            <a:r>
              <a:rPr dirty="0" err="1"/>
              <a:t>여러</a:t>
            </a:r>
            <a:r>
              <a:rPr dirty="0"/>
              <a:t> </a:t>
            </a:r>
            <a:r>
              <a:rPr dirty="0" err="1"/>
              <a:t>구역으로</a:t>
            </a:r>
            <a:r>
              <a:rPr dirty="0"/>
              <a:t> </a:t>
            </a:r>
            <a:r>
              <a:rPr dirty="0" err="1"/>
              <a:t>나눕니다</a:t>
            </a:r>
            <a:r>
              <a:rPr dirty="0"/>
              <a:t>. </a:t>
            </a:r>
            <a:r>
              <a:rPr dirty="0" err="1"/>
              <a:t>식</a:t>
            </a:r>
            <a:r>
              <a:rPr dirty="0"/>
              <a:t> 15에서 </a:t>
            </a:r>
            <a:r>
              <a:rPr dirty="0" err="1"/>
              <a:t>각</a:t>
            </a:r>
            <a:r>
              <a:rPr dirty="0"/>
              <a:t> </a:t>
            </a:r>
            <a:r>
              <a:rPr dirty="0" err="1"/>
              <a:t>종목은</a:t>
            </a:r>
            <a:r>
              <a:rPr dirty="0"/>
              <a:t> </a:t>
            </a:r>
            <a:r>
              <a:rPr dirty="0" err="1"/>
              <a:t>임계값</a:t>
            </a:r>
            <a:r>
              <a:rPr dirty="0"/>
              <a:t> </a:t>
            </a:r>
            <a:r>
              <a:rPr dirty="0" err="1"/>
              <a:t>규칙에</a:t>
            </a:r>
            <a:r>
              <a:rPr dirty="0"/>
              <a:t> </a:t>
            </a:r>
            <a:r>
              <a:rPr dirty="0" err="1"/>
              <a:t>따라</a:t>
            </a:r>
            <a:r>
              <a:rPr dirty="0"/>
              <a:t> </a:t>
            </a:r>
            <a:r>
              <a:rPr dirty="0" err="1"/>
              <a:t>구역</a:t>
            </a:r>
            <a:r>
              <a:rPr dirty="0"/>
              <a:t> C </a:t>
            </a:r>
            <a:r>
              <a:rPr dirty="0" err="1"/>
              <a:t>중</a:t>
            </a:r>
            <a:r>
              <a:rPr dirty="0"/>
              <a:t> </a:t>
            </a:r>
            <a:r>
              <a:rPr dirty="0" err="1"/>
              <a:t>하나에</a:t>
            </a:r>
            <a:r>
              <a:rPr dirty="0"/>
              <a:t> </a:t>
            </a:r>
            <a:r>
              <a:rPr dirty="0" err="1"/>
              <a:t>들어가고</a:t>
            </a:r>
            <a:r>
              <a:rPr dirty="0"/>
              <a:t>, </a:t>
            </a:r>
            <a:r>
              <a:rPr dirty="0" err="1"/>
              <a:t>그</a:t>
            </a:r>
            <a:r>
              <a:rPr dirty="0"/>
              <a:t> </a:t>
            </a:r>
            <a:r>
              <a:rPr dirty="0" err="1"/>
              <a:t>구역의</a:t>
            </a:r>
            <a:r>
              <a:rPr dirty="0"/>
              <a:t> </a:t>
            </a:r>
            <a:r>
              <a:rPr dirty="0" err="1"/>
              <a:t>평균수익률</a:t>
            </a:r>
            <a:r>
              <a:rPr dirty="0"/>
              <a:t> </a:t>
            </a:r>
            <a:r>
              <a:rPr dirty="0" err="1"/>
              <a:t>세타가</a:t>
            </a:r>
            <a:r>
              <a:rPr dirty="0"/>
              <a:t> </a:t>
            </a:r>
            <a:r>
              <a:rPr dirty="0" err="1"/>
              <a:t>예측값이</a:t>
            </a:r>
            <a:r>
              <a:rPr dirty="0"/>
              <a:t> </a:t>
            </a:r>
            <a:r>
              <a:rPr dirty="0" err="1"/>
              <a:t>됩니다</a:t>
            </a:r>
            <a:r>
              <a:rPr dirty="0"/>
              <a:t>. </a:t>
            </a:r>
            <a:r>
              <a:rPr dirty="0" err="1"/>
              <a:t>식</a:t>
            </a:r>
            <a:r>
              <a:rPr dirty="0"/>
              <a:t> 16의 </a:t>
            </a:r>
            <a:r>
              <a:rPr dirty="0" err="1"/>
              <a:t>impurity는</a:t>
            </a:r>
            <a:r>
              <a:rPr dirty="0"/>
              <a:t> </a:t>
            </a:r>
            <a:r>
              <a:rPr dirty="0" err="1"/>
              <a:t>한</a:t>
            </a:r>
            <a:r>
              <a:rPr dirty="0"/>
              <a:t> </a:t>
            </a:r>
            <a:r>
              <a:rPr dirty="0" err="1"/>
              <a:t>구역</a:t>
            </a:r>
            <a:r>
              <a:rPr dirty="0"/>
              <a:t> </a:t>
            </a:r>
            <a:r>
              <a:rPr dirty="0" err="1"/>
              <a:t>안에서</a:t>
            </a:r>
            <a:r>
              <a:rPr dirty="0"/>
              <a:t> </a:t>
            </a:r>
            <a:r>
              <a:rPr dirty="0" err="1"/>
              <a:t>실제수익률과</a:t>
            </a:r>
            <a:r>
              <a:rPr dirty="0"/>
              <a:t> </a:t>
            </a:r>
            <a:r>
              <a:rPr dirty="0" err="1"/>
              <a:t>구역</a:t>
            </a:r>
            <a:r>
              <a:rPr dirty="0"/>
              <a:t> </a:t>
            </a:r>
            <a:r>
              <a:rPr dirty="0" err="1"/>
              <a:t>평균의</a:t>
            </a:r>
            <a:r>
              <a:rPr dirty="0"/>
              <a:t> </a:t>
            </a:r>
            <a:r>
              <a:rPr dirty="0" err="1"/>
              <a:t>제곱오차입니다</a:t>
            </a:r>
            <a:r>
              <a:rPr dirty="0"/>
              <a:t>. </a:t>
            </a:r>
            <a:r>
              <a:rPr dirty="0" err="1"/>
              <a:t>트리는</a:t>
            </a:r>
            <a:r>
              <a:rPr dirty="0"/>
              <a:t> </a:t>
            </a:r>
            <a:r>
              <a:rPr dirty="0" err="1"/>
              <a:t>이</a:t>
            </a:r>
            <a:r>
              <a:rPr dirty="0"/>
              <a:t> </a:t>
            </a:r>
            <a:r>
              <a:rPr dirty="0" err="1"/>
              <a:t>오차를</a:t>
            </a:r>
            <a:r>
              <a:rPr dirty="0"/>
              <a:t> </a:t>
            </a:r>
            <a:r>
              <a:rPr dirty="0" err="1"/>
              <a:t>가장</a:t>
            </a:r>
            <a:r>
              <a:rPr dirty="0"/>
              <a:t> </a:t>
            </a:r>
            <a:r>
              <a:rPr dirty="0" err="1"/>
              <a:t>크게</a:t>
            </a:r>
            <a:r>
              <a:rPr dirty="0"/>
              <a:t> </a:t>
            </a:r>
            <a:r>
              <a:rPr dirty="0" err="1"/>
              <a:t>줄이는</a:t>
            </a:r>
            <a:r>
              <a:rPr dirty="0"/>
              <a:t> </a:t>
            </a:r>
            <a:r>
              <a:rPr dirty="0" err="1"/>
              <a:t>변수와</a:t>
            </a:r>
            <a:r>
              <a:rPr dirty="0"/>
              <a:t> </a:t>
            </a:r>
            <a:r>
              <a:rPr dirty="0" err="1"/>
              <a:t>분할점을</a:t>
            </a:r>
            <a:r>
              <a:rPr dirty="0"/>
              <a:t> </a:t>
            </a:r>
            <a:r>
              <a:rPr dirty="0" err="1"/>
              <a:t>순차적으로</a:t>
            </a:r>
            <a:r>
              <a:rPr dirty="0"/>
              <a:t> </a:t>
            </a:r>
            <a:r>
              <a:rPr dirty="0" err="1"/>
              <a:t>선택합니다</a:t>
            </a:r>
            <a:r>
              <a:rPr dirty="0"/>
              <a:t>. </a:t>
            </a:r>
            <a:endParaRPr lang="en-US" dirty="0"/>
          </a:p>
          <a:p>
            <a:r>
              <a:rPr dirty="0" err="1"/>
              <a:t>깊이가</a:t>
            </a:r>
            <a:r>
              <a:rPr dirty="0"/>
              <a:t> </a:t>
            </a:r>
            <a:r>
              <a:rPr dirty="0" err="1"/>
              <a:t>증가하면</a:t>
            </a:r>
            <a:r>
              <a:rPr dirty="0"/>
              <a:t> </a:t>
            </a:r>
            <a:r>
              <a:rPr dirty="0" err="1"/>
              <a:t>여러</a:t>
            </a:r>
            <a:r>
              <a:rPr dirty="0"/>
              <a:t> </a:t>
            </a:r>
            <a:r>
              <a:rPr dirty="0" err="1"/>
              <a:t>변수의</a:t>
            </a:r>
            <a:r>
              <a:rPr dirty="0"/>
              <a:t> </a:t>
            </a:r>
            <a:r>
              <a:rPr dirty="0" err="1"/>
              <a:t>조건을</a:t>
            </a:r>
            <a:r>
              <a:rPr dirty="0"/>
              <a:t> </a:t>
            </a:r>
            <a:r>
              <a:rPr dirty="0" err="1"/>
              <a:t>함께</a:t>
            </a:r>
            <a:r>
              <a:rPr dirty="0"/>
              <a:t> </a:t>
            </a:r>
            <a:r>
              <a:rPr dirty="0" err="1"/>
              <a:t>표현할</a:t>
            </a:r>
            <a:r>
              <a:rPr dirty="0"/>
              <a:t> </a:t>
            </a:r>
            <a:r>
              <a:rPr dirty="0" err="1"/>
              <a:t>수</a:t>
            </a:r>
            <a:r>
              <a:rPr dirty="0"/>
              <a:t> </a:t>
            </a:r>
            <a:r>
              <a:rPr dirty="0" err="1"/>
              <a:t>있습니다</a:t>
            </a:r>
            <a:r>
              <a:rPr dirty="0"/>
              <a:t>. </a:t>
            </a:r>
            <a:r>
              <a:rPr dirty="0" err="1"/>
              <a:t>논문의</a:t>
            </a:r>
            <a:r>
              <a:rPr dirty="0"/>
              <a:t> </a:t>
            </a:r>
            <a:r>
              <a:rPr dirty="0" err="1"/>
              <a:t>GBRT는</a:t>
            </a:r>
            <a:r>
              <a:rPr dirty="0"/>
              <a:t> </a:t>
            </a:r>
            <a:r>
              <a:rPr dirty="0" err="1"/>
              <a:t>얕은</a:t>
            </a:r>
            <a:r>
              <a:rPr dirty="0"/>
              <a:t> </a:t>
            </a:r>
            <a:r>
              <a:rPr dirty="0" err="1"/>
              <a:t>트리를</a:t>
            </a:r>
            <a:r>
              <a:rPr dirty="0"/>
              <a:t> </a:t>
            </a:r>
            <a:r>
              <a:rPr dirty="0" err="1"/>
              <a:t>잔차에</a:t>
            </a:r>
            <a:r>
              <a:rPr dirty="0"/>
              <a:t> </a:t>
            </a:r>
            <a:r>
              <a:rPr dirty="0" err="1"/>
              <a:t>순차적으로</a:t>
            </a:r>
            <a:r>
              <a:rPr dirty="0"/>
              <a:t> </a:t>
            </a:r>
            <a:r>
              <a:rPr dirty="0" err="1"/>
              <a:t>더하고</a:t>
            </a:r>
            <a:r>
              <a:rPr dirty="0"/>
              <a:t>, Random </a:t>
            </a:r>
            <a:r>
              <a:rPr dirty="0" err="1"/>
              <a:t>Forest는</a:t>
            </a:r>
            <a:r>
              <a:rPr dirty="0"/>
              <a:t> </a:t>
            </a:r>
            <a:r>
              <a:rPr dirty="0" err="1"/>
              <a:t>서로</a:t>
            </a:r>
            <a:r>
              <a:rPr dirty="0"/>
              <a:t> </a:t>
            </a:r>
            <a:r>
              <a:rPr dirty="0" err="1"/>
              <a:t>덜</a:t>
            </a:r>
            <a:r>
              <a:rPr dirty="0"/>
              <a:t> </a:t>
            </a:r>
            <a:r>
              <a:rPr dirty="0" err="1"/>
              <a:t>상관된</a:t>
            </a:r>
            <a:r>
              <a:rPr dirty="0"/>
              <a:t> </a:t>
            </a:r>
            <a:r>
              <a:rPr dirty="0" err="1"/>
              <a:t>깊은</a:t>
            </a:r>
            <a:r>
              <a:rPr dirty="0"/>
              <a:t> </a:t>
            </a:r>
            <a:r>
              <a:rPr dirty="0" err="1"/>
              <a:t>트리의</a:t>
            </a:r>
            <a:r>
              <a:rPr dirty="0"/>
              <a:t> </a:t>
            </a:r>
            <a:r>
              <a:rPr dirty="0" err="1"/>
              <a:t>예측을</a:t>
            </a:r>
            <a:r>
              <a:rPr dirty="0"/>
              <a:t> </a:t>
            </a:r>
            <a:r>
              <a:rPr dirty="0" err="1"/>
              <a:t>평균합니다</a:t>
            </a:r>
            <a:r>
              <a:rPr dirty="0"/>
              <a:t>.</a:t>
            </a:r>
          </a:p>
          <a:p>
            <a:endParaRPr dirty="0"/>
          </a:p>
          <a:p>
            <a:r>
              <a:rPr dirty="0"/>
              <a:t>[Sources]</a:t>
            </a:r>
          </a:p>
          <a:p>
            <a:r>
              <a:rPr dirty="0"/>
              <a:t>- Gu, Kelly, and Xiu (2020), Equations (15)-(16), pp. 2239-2241.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신경망도</a:t>
            </a:r>
            <a:r>
              <a:rPr dirty="0"/>
              <a:t> </a:t>
            </a:r>
            <a:r>
              <a:rPr dirty="0" err="1"/>
              <a:t>출발점은</a:t>
            </a:r>
            <a:r>
              <a:rPr dirty="0"/>
              <a:t> </a:t>
            </a:r>
            <a:r>
              <a:rPr dirty="0" err="1"/>
              <a:t>선형결합입니다</a:t>
            </a:r>
            <a:r>
              <a:rPr dirty="0"/>
              <a:t>. </a:t>
            </a:r>
            <a:r>
              <a:rPr dirty="0" err="1"/>
              <a:t>다만</a:t>
            </a:r>
            <a:r>
              <a:rPr dirty="0"/>
              <a:t> </a:t>
            </a:r>
            <a:r>
              <a:rPr dirty="0" err="1"/>
              <a:t>각</a:t>
            </a:r>
            <a:r>
              <a:rPr dirty="0"/>
              <a:t> </a:t>
            </a:r>
            <a:r>
              <a:rPr dirty="0" err="1"/>
              <a:t>은닉층에서</a:t>
            </a:r>
            <a:r>
              <a:rPr dirty="0"/>
              <a:t> </a:t>
            </a:r>
            <a:r>
              <a:rPr dirty="0" err="1"/>
              <a:t>이전</a:t>
            </a:r>
            <a:r>
              <a:rPr dirty="0"/>
              <a:t> </a:t>
            </a:r>
            <a:r>
              <a:rPr dirty="0" err="1"/>
              <a:t>층의</a:t>
            </a:r>
            <a:r>
              <a:rPr dirty="0"/>
              <a:t> </a:t>
            </a:r>
            <a:r>
              <a:rPr dirty="0" err="1"/>
              <a:t>출력을</a:t>
            </a:r>
            <a:r>
              <a:rPr dirty="0"/>
              <a:t> </a:t>
            </a:r>
            <a:r>
              <a:rPr dirty="0" err="1"/>
              <a:t>다시</a:t>
            </a:r>
            <a:r>
              <a:rPr dirty="0"/>
              <a:t> </a:t>
            </a:r>
            <a:r>
              <a:rPr dirty="0" err="1"/>
              <a:t>가중합한</a:t>
            </a:r>
            <a:r>
              <a:rPr dirty="0"/>
              <a:t> </a:t>
            </a:r>
            <a:r>
              <a:rPr dirty="0" err="1"/>
              <a:t>뒤</a:t>
            </a:r>
            <a:r>
              <a:rPr dirty="0"/>
              <a:t> </a:t>
            </a:r>
            <a:r>
              <a:rPr dirty="0" err="1"/>
              <a:t>ReLU라는</a:t>
            </a:r>
            <a:r>
              <a:rPr dirty="0"/>
              <a:t> </a:t>
            </a:r>
            <a:r>
              <a:rPr dirty="0" err="1"/>
              <a:t>비선형</a:t>
            </a:r>
            <a:r>
              <a:rPr dirty="0"/>
              <a:t> </a:t>
            </a:r>
            <a:r>
              <a:rPr dirty="0" err="1"/>
              <a:t>함수를</a:t>
            </a:r>
            <a:r>
              <a:rPr dirty="0"/>
              <a:t> </a:t>
            </a:r>
            <a:r>
              <a:rPr dirty="0" err="1"/>
              <a:t>적용합니다</a:t>
            </a:r>
            <a:r>
              <a:rPr dirty="0"/>
              <a:t>. </a:t>
            </a:r>
            <a:r>
              <a:rPr dirty="0" err="1"/>
              <a:t>ReLU는</a:t>
            </a:r>
            <a:r>
              <a:rPr dirty="0"/>
              <a:t> </a:t>
            </a:r>
            <a:r>
              <a:rPr dirty="0" err="1"/>
              <a:t>음수는</a:t>
            </a:r>
            <a:r>
              <a:rPr dirty="0"/>
              <a:t> 0으로, </a:t>
            </a:r>
            <a:r>
              <a:rPr dirty="0" err="1"/>
              <a:t>양수는</a:t>
            </a:r>
            <a:r>
              <a:rPr dirty="0"/>
              <a:t> </a:t>
            </a:r>
            <a:r>
              <a:rPr dirty="0" err="1"/>
              <a:t>그대로</a:t>
            </a:r>
            <a:r>
              <a:rPr dirty="0"/>
              <a:t> </a:t>
            </a:r>
            <a:r>
              <a:rPr dirty="0" err="1"/>
              <a:t>통과시킵니다</a:t>
            </a:r>
            <a:r>
              <a:rPr dirty="0"/>
              <a:t>. </a:t>
            </a:r>
            <a:r>
              <a:rPr dirty="0" err="1"/>
              <a:t>식</a:t>
            </a:r>
            <a:r>
              <a:rPr dirty="0"/>
              <a:t> 17을 </a:t>
            </a:r>
            <a:r>
              <a:rPr dirty="0" err="1"/>
              <a:t>여러</a:t>
            </a:r>
            <a:r>
              <a:rPr dirty="0"/>
              <a:t> </a:t>
            </a:r>
            <a:r>
              <a:rPr dirty="0" err="1"/>
              <a:t>층에서</a:t>
            </a:r>
            <a:r>
              <a:rPr dirty="0"/>
              <a:t> </a:t>
            </a:r>
            <a:r>
              <a:rPr dirty="0" err="1"/>
              <a:t>반복하고</a:t>
            </a:r>
            <a:r>
              <a:rPr dirty="0"/>
              <a:t> </a:t>
            </a:r>
            <a:r>
              <a:rPr dirty="0" err="1"/>
              <a:t>식</a:t>
            </a:r>
            <a:r>
              <a:rPr dirty="0"/>
              <a:t> 18에서 </a:t>
            </a:r>
            <a:r>
              <a:rPr dirty="0" err="1"/>
              <a:t>마지막</a:t>
            </a:r>
            <a:r>
              <a:rPr dirty="0"/>
              <a:t> </a:t>
            </a:r>
            <a:r>
              <a:rPr dirty="0" err="1"/>
              <a:t>출력을</a:t>
            </a:r>
            <a:r>
              <a:rPr dirty="0"/>
              <a:t> </a:t>
            </a:r>
            <a:r>
              <a:rPr dirty="0" err="1"/>
              <a:t>결합해</a:t>
            </a:r>
            <a:r>
              <a:rPr dirty="0"/>
              <a:t> </a:t>
            </a:r>
            <a:r>
              <a:rPr dirty="0" err="1"/>
              <a:t>기대수익률을</a:t>
            </a:r>
            <a:r>
              <a:rPr dirty="0"/>
              <a:t> </a:t>
            </a:r>
            <a:r>
              <a:rPr dirty="0" err="1"/>
              <a:t>예측합니다</a:t>
            </a:r>
            <a:r>
              <a:rPr dirty="0"/>
              <a:t>. </a:t>
            </a:r>
            <a:r>
              <a:rPr dirty="0" err="1"/>
              <a:t>은닉층이</a:t>
            </a:r>
            <a:r>
              <a:rPr dirty="0"/>
              <a:t> </a:t>
            </a:r>
            <a:r>
              <a:rPr dirty="0" err="1"/>
              <a:t>없으면</a:t>
            </a:r>
            <a:r>
              <a:rPr dirty="0"/>
              <a:t> </a:t>
            </a:r>
            <a:r>
              <a:rPr dirty="0" err="1"/>
              <a:t>사실상</a:t>
            </a:r>
            <a:r>
              <a:rPr dirty="0"/>
              <a:t> </a:t>
            </a:r>
            <a:r>
              <a:rPr dirty="0" err="1"/>
              <a:t>선형회귀와</a:t>
            </a:r>
            <a:r>
              <a:rPr dirty="0"/>
              <a:t> </a:t>
            </a:r>
            <a:r>
              <a:rPr dirty="0" err="1"/>
              <a:t>같습니다</a:t>
            </a:r>
            <a:r>
              <a:rPr dirty="0"/>
              <a:t>. </a:t>
            </a:r>
            <a:r>
              <a:rPr dirty="0" err="1"/>
              <a:t>층을</a:t>
            </a:r>
            <a:r>
              <a:rPr dirty="0"/>
              <a:t> </a:t>
            </a:r>
            <a:r>
              <a:rPr dirty="0" err="1"/>
              <a:t>추가할수록</a:t>
            </a:r>
            <a:r>
              <a:rPr dirty="0"/>
              <a:t> </a:t>
            </a:r>
            <a:r>
              <a:rPr dirty="0" err="1"/>
              <a:t>복잡한</a:t>
            </a:r>
            <a:r>
              <a:rPr dirty="0"/>
              <a:t> </a:t>
            </a:r>
            <a:r>
              <a:rPr dirty="0" err="1"/>
              <a:t>상호작용을</a:t>
            </a:r>
            <a:r>
              <a:rPr dirty="0"/>
              <a:t> </a:t>
            </a:r>
            <a:r>
              <a:rPr dirty="0" err="1"/>
              <a:t>표현할</a:t>
            </a:r>
            <a:r>
              <a:rPr dirty="0"/>
              <a:t> </a:t>
            </a:r>
            <a:r>
              <a:rPr dirty="0" err="1"/>
              <a:t>수</a:t>
            </a:r>
            <a:r>
              <a:rPr dirty="0"/>
              <a:t> </a:t>
            </a:r>
            <a:r>
              <a:rPr dirty="0" err="1"/>
              <a:t>있지만</a:t>
            </a:r>
            <a:r>
              <a:rPr dirty="0"/>
              <a:t> </a:t>
            </a:r>
            <a:r>
              <a:rPr dirty="0" err="1"/>
              <a:t>파라미터와</a:t>
            </a:r>
            <a:r>
              <a:rPr dirty="0"/>
              <a:t> </a:t>
            </a:r>
            <a:r>
              <a:rPr dirty="0" err="1"/>
              <a:t>과적합</a:t>
            </a:r>
            <a:r>
              <a:rPr dirty="0"/>
              <a:t> </a:t>
            </a:r>
            <a:r>
              <a:rPr dirty="0" err="1"/>
              <a:t>위험도</a:t>
            </a:r>
            <a:r>
              <a:rPr dirty="0"/>
              <a:t> </a:t>
            </a:r>
            <a:r>
              <a:rPr dirty="0" err="1"/>
              <a:t>커집니다</a:t>
            </a:r>
            <a:r>
              <a:rPr dirty="0"/>
              <a:t>. </a:t>
            </a:r>
            <a:r>
              <a:rPr dirty="0" err="1"/>
              <a:t>그래서</a:t>
            </a:r>
            <a:r>
              <a:rPr dirty="0"/>
              <a:t> </a:t>
            </a:r>
            <a:r>
              <a:rPr dirty="0" err="1"/>
              <a:t>이</a:t>
            </a:r>
            <a:r>
              <a:rPr dirty="0"/>
              <a:t> </a:t>
            </a:r>
            <a:r>
              <a:rPr dirty="0" err="1"/>
              <a:t>논문은</a:t>
            </a:r>
            <a:r>
              <a:rPr dirty="0"/>
              <a:t> </a:t>
            </a:r>
            <a:r>
              <a:rPr dirty="0" err="1"/>
              <a:t>은닉층</a:t>
            </a:r>
            <a:r>
              <a:rPr dirty="0"/>
              <a:t> 1개부터 5개까지를 </a:t>
            </a:r>
            <a:r>
              <a:rPr dirty="0" err="1"/>
              <a:t>검증표본으로</a:t>
            </a:r>
            <a:r>
              <a:rPr dirty="0"/>
              <a:t> </a:t>
            </a:r>
            <a:r>
              <a:rPr dirty="0" err="1"/>
              <a:t>비교합니다</a:t>
            </a:r>
            <a:r>
              <a:rPr dirty="0"/>
              <a:t>.</a:t>
            </a:r>
          </a:p>
          <a:p>
            <a:endParaRPr dirty="0"/>
          </a:p>
          <a:p>
            <a:r>
              <a:rPr dirty="0"/>
              <a:t>[Sources]</a:t>
            </a:r>
          </a:p>
          <a:p>
            <a:r>
              <a:rPr dirty="0"/>
              <a:t>- Gu, Kelly, and Xiu (2020), Equations (17)-(18), pp. 2242-2244.</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연구</a:t>
            </a:r>
            <a:r>
              <a:rPr dirty="0"/>
              <a:t> </a:t>
            </a:r>
            <a:r>
              <a:rPr dirty="0" err="1"/>
              <a:t>질문은</a:t>
            </a:r>
            <a:r>
              <a:rPr dirty="0"/>
              <a:t> </a:t>
            </a:r>
            <a:r>
              <a:rPr dirty="0" err="1"/>
              <a:t>세</a:t>
            </a:r>
            <a:r>
              <a:rPr dirty="0"/>
              <a:t> </a:t>
            </a:r>
            <a:r>
              <a:rPr dirty="0" err="1"/>
              <a:t>가지입니다</a:t>
            </a:r>
            <a:r>
              <a:rPr dirty="0"/>
              <a:t>. </a:t>
            </a:r>
            <a:r>
              <a:rPr dirty="0" err="1"/>
              <a:t>어떤</a:t>
            </a:r>
            <a:r>
              <a:rPr dirty="0"/>
              <a:t> </a:t>
            </a:r>
            <a:r>
              <a:rPr dirty="0" err="1"/>
              <a:t>머신러닝</a:t>
            </a:r>
            <a:r>
              <a:rPr dirty="0"/>
              <a:t> </a:t>
            </a:r>
            <a:r>
              <a:rPr dirty="0" err="1"/>
              <a:t>모형이</a:t>
            </a:r>
            <a:r>
              <a:rPr dirty="0"/>
              <a:t> </a:t>
            </a:r>
            <a:r>
              <a:rPr dirty="0" err="1"/>
              <a:t>표본외</a:t>
            </a:r>
            <a:r>
              <a:rPr dirty="0"/>
              <a:t> </a:t>
            </a:r>
            <a:r>
              <a:rPr dirty="0" err="1"/>
              <a:t>주식수익률</a:t>
            </a:r>
            <a:r>
              <a:rPr dirty="0"/>
              <a:t> </a:t>
            </a:r>
            <a:r>
              <a:rPr dirty="0" err="1"/>
              <a:t>예측을</a:t>
            </a:r>
            <a:r>
              <a:rPr dirty="0"/>
              <a:t> </a:t>
            </a:r>
            <a:r>
              <a:rPr dirty="0" err="1"/>
              <a:t>개선하는지</a:t>
            </a:r>
            <a:r>
              <a:rPr dirty="0"/>
              <a:t>, </a:t>
            </a:r>
            <a:r>
              <a:rPr dirty="0" err="1"/>
              <a:t>그</a:t>
            </a:r>
            <a:r>
              <a:rPr dirty="0"/>
              <a:t> </a:t>
            </a:r>
            <a:r>
              <a:rPr dirty="0" err="1"/>
              <a:t>개선이</a:t>
            </a:r>
            <a:r>
              <a:rPr dirty="0"/>
              <a:t> </a:t>
            </a:r>
            <a:r>
              <a:rPr dirty="0" err="1"/>
              <a:t>어떤</a:t>
            </a:r>
            <a:r>
              <a:rPr dirty="0"/>
              <a:t> </a:t>
            </a:r>
            <a:r>
              <a:rPr dirty="0" err="1"/>
              <a:t>변수에서</a:t>
            </a:r>
            <a:r>
              <a:rPr dirty="0"/>
              <a:t> </a:t>
            </a:r>
            <a:r>
              <a:rPr dirty="0" err="1"/>
              <a:t>발생하는지</a:t>
            </a:r>
            <a:r>
              <a:rPr dirty="0"/>
              <a:t>, </a:t>
            </a:r>
            <a:r>
              <a:rPr dirty="0" err="1"/>
              <a:t>그리고</a:t>
            </a:r>
            <a:r>
              <a:rPr dirty="0"/>
              <a:t> </a:t>
            </a:r>
            <a:r>
              <a:rPr dirty="0" err="1"/>
              <a:t>통계적</a:t>
            </a:r>
            <a:r>
              <a:rPr dirty="0"/>
              <a:t> </a:t>
            </a:r>
            <a:r>
              <a:rPr dirty="0" err="1"/>
              <a:t>예측력</a:t>
            </a:r>
            <a:r>
              <a:rPr dirty="0"/>
              <a:t> </a:t>
            </a:r>
            <a:r>
              <a:rPr dirty="0" err="1"/>
              <a:t>향상이</a:t>
            </a:r>
            <a:r>
              <a:rPr dirty="0"/>
              <a:t> </a:t>
            </a:r>
            <a:r>
              <a:rPr dirty="0" err="1"/>
              <a:t>포트폴리오</a:t>
            </a:r>
            <a:r>
              <a:rPr dirty="0"/>
              <a:t> </a:t>
            </a:r>
            <a:r>
              <a:rPr dirty="0" err="1"/>
              <a:t>성과로</a:t>
            </a:r>
            <a:r>
              <a:rPr dirty="0"/>
              <a:t> </a:t>
            </a:r>
            <a:r>
              <a:rPr dirty="0" err="1"/>
              <a:t>이어지는지를</a:t>
            </a:r>
            <a:r>
              <a:rPr dirty="0"/>
              <a:t> </a:t>
            </a:r>
            <a:r>
              <a:rPr dirty="0" err="1"/>
              <a:t>검증합니다</a:t>
            </a:r>
            <a:r>
              <a:rPr dirty="0"/>
              <a:t>. </a:t>
            </a:r>
            <a:r>
              <a:rPr dirty="0" err="1"/>
              <a:t>중요한</a:t>
            </a:r>
            <a:r>
              <a:rPr dirty="0"/>
              <a:t> </a:t>
            </a:r>
            <a:r>
              <a:rPr dirty="0" err="1"/>
              <a:t>기여는</a:t>
            </a:r>
            <a:r>
              <a:rPr dirty="0"/>
              <a:t> </a:t>
            </a:r>
            <a:r>
              <a:rPr dirty="0" err="1"/>
              <a:t>선형모형</a:t>
            </a:r>
            <a:r>
              <a:rPr dirty="0"/>
              <a:t>, </a:t>
            </a:r>
            <a:r>
              <a:rPr dirty="0" err="1"/>
              <a:t>차원축소</a:t>
            </a:r>
            <a:r>
              <a:rPr dirty="0"/>
              <a:t>, </a:t>
            </a:r>
            <a:r>
              <a:rPr dirty="0" err="1"/>
              <a:t>트리</a:t>
            </a:r>
            <a:r>
              <a:rPr dirty="0"/>
              <a:t>, </a:t>
            </a:r>
            <a:r>
              <a:rPr dirty="0" err="1"/>
              <a:t>신경망을</a:t>
            </a:r>
            <a:r>
              <a:rPr dirty="0"/>
              <a:t> </a:t>
            </a:r>
            <a:r>
              <a:rPr dirty="0" err="1"/>
              <a:t>동일한</a:t>
            </a:r>
            <a:r>
              <a:rPr dirty="0"/>
              <a:t> </a:t>
            </a:r>
            <a:r>
              <a:rPr dirty="0" err="1"/>
              <a:t>데이터와</a:t>
            </a:r>
            <a:r>
              <a:rPr dirty="0"/>
              <a:t> </a:t>
            </a:r>
            <a:r>
              <a:rPr dirty="0" err="1"/>
              <a:t>동일한</a:t>
            </a:r>
            <a:r>
              <a:rPr dirty="0"/>
              <a:t> </a:t>
            </a:r>
            <a:r>
              <a:rPr dirty="0" err="1"/>
              <a:t>표본분할</a:t>
            </a:r>
            <a:r>
              <a:rPr dirty="0"/>
              <a:t> </a:t>
            </a:r>
            <a:r>
              <a:rPr dirty="0" err="1"/>
              <a:t>아래</a:t>
            </a:r>
            <a:r>
              <a:rPr dirty="0"/>
              <a:t> </a:t>
            </a:r>
            <a:r>
              <a:rPr dirty="0" err="1"/>
              <a:t>비교했다는</a:t>
            </a:r>
            <a:r>
              <a:rPr dirty="0"/>
              <a:t> </a:t>
            </a:r>
            <a:r>
              <a:rPr dirty="0" err="1"/>
              <a:t>점입니다</a:t>
            </a:r>
            <a:r>
              <a:rPr dirty="0"/>
              <a:t>. </a:t>
            </a:r>
            <a:r>
              <a:rPr dirty="0" err="1"/>
              <a:t>또한</a:t>
            </a:r>
            <a:r>
              <a:rPr dirty="0"/>
              <a:t> </a:t>
            </a:r>
            <a:r>
              <a:rPr dirty="0" err="1"/>
              <a:t>예측오차뿐</a:t>
            </a:r>
            <a:r>
              <a:rPr dirty="0"/>
              <a:t> </a:t>
            </a:r>
            <a:r>
              <a:rPr dirty="0" err="1"/>
              <a:t>아니라</a:t>
            </a:r>
            <a:r>
              <a:rPr dirty="0"/>
              <a:t> </a:t>
            </a:r>
            <a:r>
              <a:rPr dirty="0" err="1"/>
              <a:t>예측값으로</a:t>
            </a:r>
            <a:r>
              <a:rPr dirty="0"/>
              <a:t> </a:t>
            </a:r>
            <a:r>
              <a:rPr dirty="0" err="1"/>
              <a:t>포트폴리오를</a:t>
            </a:r>
            <a:r>
              <a:rPr dirty="0"/>
              <a:t> </a:t>
            </a:r>
            <a:r>
              <a:rPr dirty="0" err="1"/>
              <a:t>구성해</a:t>
            </a:r>
            <a:r>
              <a:rPr dirty="0"/>
              <a:t> </a:t>
            </a:r>
            <a:r>
              <a:rPr dirty="0" err="1"/>
              <a:t>경제적</a:t>
            </a:r>
            <a:r>
              <a:rPr dirty="0"/>
              <a:t> </a:t>
            </a:r>
            <a:r>
              <a:rPr dirty="0" err="1"/>
              <a:t>의미도</a:t>
            </a:r>
            <a:r>
              <a:rPr dirty="0"/>
              <a:t> </a:t>
            </a:r>
            <a:r>
              <a:rPr dirty="0" err="1"/>
              <a:t>함께</a:t>
            </a:r>
            <a:r>
              <a:rPr dirty="0"/>
              <a:t> </a:t>
            </a:r>
            <a:r>
              <a:rPr dirty="0" err="1"/>
              <a:t>평가합니다</a:t>
            </a:r>
            <a:r>
              <a:rPr dirty="0"/>
              <a:t>.</a:t>
            </a:r>
          </a:p>
          <a:p>
            <a:endParaRPr dirty="0"/>
          </a:p>
          <a:p>
            <a:r>
              <a:rPr dirty="0"/>
              <a:t>[Sources]</a:t>
            </a:r>
          </a:p>
          <a:p>
            <a:r>
              <a:rPr dirty="0"/>
              <a:t>- Gu, Kelly, and Xiu (2020), Abstract and Introduction.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데이터는</a:t>
            </a:r>
            <a:r>
              <a:rPr dirty="0"/>
              <a:t> 1957년부터 2016년까지 </a:t>
            </a:r>
            <a:r>
              <a:rPr dirty="0" err="1"/>
              <a:t>약</a:t>
            </a:r>
            <a:r>
              <a:rPr dirty="0"/>
              <a:t> 3만 </a:t>
            </a:r>
            <a:r>
              <a:rPr dirty="0" err="1"/>
              <a:t>개</a:t>
            </a:r>
            <a:r>
              <a:rPr dirty="0"/>
              <a:t> </a:t>
            </a:r>
            <a:r>
              <a:rPr dirty="0" err="1"/>
              <a:t>미국</a:t>
            </a:r>
            <a:r>
              <a:rPr dirty="0"/>
              <a:t> </a:t>
            </a:r>
            <a:r>
              <a:rPr dirty="0" err="1"/>
              <a:t>개별주식입니다</a:t>
            </a:r>
            <a:r>
              <a:rPr dirty="0"/>
              <a:t>. </a:t>
            </a:r>
            <a:r>
              <a:rPr dirty="0" err="1"/>
              <a:t>예측대상은</a:t>
            </a:r>
            <a:r>
              <a:rPr dirty="0"/>
              <a:t> </a:t>
            </a:r>
            <a:r>
              <a:rPr dirty="0" err="1"/>
              <a:t>다음</a:t>
            </a:r>
            <a:r>
              <a:rPr dirty="0"/>
              <a:t> </a:t>
            </a:r>
            <a:r>
              <a:rPr dirty="0" err="1"/>
              <a:t>달</a:t>
            </a:r>
            <a:r>
              <a:rPr dirty="0"/>
              <a:t> </a:t>
            </a:r>
            <a:r>
              <a:rPr dirty="0" err="1"/>
              <a:t>개별주식</a:t>
            </a:r>
            <a:r>
              <a:rPr dirty="0"/>
              <a:t> </a:t>
            </a:r>
            <a:r>
              <a:rPr dirty="0" err="1"/>
              <a:t>초과수익률입니다</a:t>
            </a:r>
            <a:r>
              <a:rPr dirty="0"/>
              <a:t>. 94개 </a:t>
            </a:r>
            <a:r>
              <a:rPr dirty="0" err="1"/>
              <a:t>기업특성</a:t>
            </a:r>
            <a:r>
              <a:rPr dirty="0"/>
              <a:t>, 74개 </a:t>
            </a:r>
            <a:r>
              <a:rPr dirty="0" err="1"/>
              <a:t>산업</a:t>
            </a:r>
            <a:r>
              <a:rPr lang="ko-KR" altLang="en-US" dirty="0"/>
              <a:t>변수</a:t>
            </a:r>
            <a:r>
              <a:rPr dirty="0"/>
              <a:t>, 8개 </a:t>
            </a:r>
            <a:r>
              <a:rPr dirty="0" err="1"/>
              <a:t>거시변수를</a:t>
            </a:r>
            <a:r>
              <a:rPr dirty="0"/>
              <a:t> </a:t>
            </a:r>
            <a:r>
              <a:rPr dirty="0" err="1"/>
              <a:t>사용합니다</a:t>
            </a:r>
            <a:r>
              <a:rPr dirty="0"/>
              <a:t>. </a:t>
            </a:r>
            <a:r>
              <a:rPr dirty="0" err="1"/>
              <a:t>기업특성과</a:t>
            </a:r>
            <a:r>
              <a:rPr dirty="0"/>
              <a:t> </a:t>
            </a:r>
            <a:r>
              <a:rPr dirty="0" err="1"/>
              <a:t>거시변수의</a:t>
            </a:r>
            <a:r>
              <a:rPr dirty="0"/>
              <a:t> </a:t>
            </a:r>
            <a:r>
              <a:rPr dirty="0" err="1"/>
              <a:t>상호작용까지</a:t>
            </a:r>
            <a:r>
              <a:rPr dirty="0"/>
              <a:t> </a:t>
            </a:r>
            <a:r>
              <a:rPr dirty="0" err="1"/>
              <a:t>포함하면</a:t>
            </a:r>
            <a:r>
              <a:rPr dirty="0"/>
              <a:t> </a:t>
            </a:r>
            <a:r>
              <a:rPr dirty="0" err="1"/>
              <a:t>기본</a:t>
            </a:r>
            <a:r>
              <a:rPr dirty="0"/>
              <a:t> </a:t>
            </a:r>
            <a:r>
              <a:rPr dirty="0" err="1"/>
              <a:t>신호는</a:t>
            </a:r>
            <a:r>
              <a:rPr dirty="0"/>
              <a:t> 900개를 </a:t>
            </a:r>
            <a:r>
              <a:rPr dirty="0" err="1"/>
              <a:t>넘습니다</a:t>
            </a:r>
            <a:r>
              <a:rPr dirty="0"/>
              <a:t>. </a:t>
            </a:r>
            <a:r>
              <a:rPr dirty="0" err="1"/>
              <a:t>따라서</a:t>
            </a:r>
            <a:r>
              <a:rPr dirty="0"/>
              <a:t> </a:t>
            </a:r>
            <a:r>
              <a:rPr dirty="0" err="1"/>
              <a:t>몇</a:t>
            </a:r>
            <a:r>
              <a:rPr dirty="0"/>
              <a:t> </a:t>
            </a:r>
            <a:r>
              <a:rPr dirty="0" err="1"/>
              <a:t>개의</a:t>
            </a:r>
            <a:r>
              <a:rPr dirty="0"/>
              <a:t> </a:t>
            </a:r>
            <a:r>
              <a:rPr dirty="0" err="1"/>
              <a:t>기술지표만</a:t>
            </a:r>
            <a:r>
              <a:rPr dirty="0"/>
              <a:t> </a:t>
            </a:r>
            <a:r>
              <a:rPr dirty="0" err="1"/>
              <a:t>비선형</a:t>
            </a:r>
            <a:r>
              <a:rPr dirty="0"/>
              <a:t> </a:t>
            </a:r>
            <a:r>
              <a:rPr dirty="0" err="1"/>
              <a:t>모형에</a:t>
            </a:r>
            <a:r>
              <a:rPr dirty="0"/>
              <a:t> </a:t>
            </a:r>
            <a:r>
              <a:rPr dirty="0" err="1"/>
              <a:t>넣은</a:t>
            </a:r>
            <a:r>
              <a:rPr dirty="0"/>
              <a:t> </a:t>
            </a:r>
            <a:r>
              <a:rPr dirty="0" err="1"/>
              <a:t>연구가</a:t>
            </a:r>
            <a:r>
              <a:rPr dirty="0"/>
              <a:t> </a:t>
            </a:r>
            <a:r>
              <a:rPr dirty="0" err="1"/>
              <a:t>아니라</a:t>
            </a:r>
            <a:r>
              <a:rPr dirty="0"/>
              <a:t>, </a:t>
            </a:r>
            <a:r>
              <a:rPr dirty="0" err="1"/>
              <a:t>기존</a:t>
            </a:r>
            <a:r>
              <a:rPr dirty="0"/>
              <a:t> </a:t>
            </a:r>
            <a:r>
              <a:rPr dirty="0" err="1"/>
              <a:t>자산가격</a:t>
            </a:r>
            <a:r>
              <a:rPr dirty="0"/>
              <a:t> </a:t>
            </a:r>
            <a:r>
              <a:rPr dirty="0" err="1"/>
              <a:t>문헌의</a:t>
            </a:r>
            <a:r>
              <a:rPr dirty="0"/>
              <a:t> </a:t>
            </a:r>
            <a:r>
              <a:rPr dirty="0" err="1"/>
              <a:t>대규모</a:t>
            </a:r>
            <a:r>
              <a:rPr dirty="0"/>
              <a:t> </a:t>
            </a:r>
            <a:r>
              <a:rPr dirty="0" err="1"/>
              <a:t>특성집합을</a:t>
            </a:r>
            <a:r>
              <a:rPr dirty="0"/>
              <a:t> </a:t>
            </a:r>
            <a:r>
              <a:rPr dirty="0" err="1"/>
              <a:t>공통환경에서</a:t>
            </a:r>
            <a:r>
              <a:rPr dirty="0"/>
              <a:t> </a:t>
            </a:r>
            <a:r>
              <a:rPr dirty="0" err="1"/>
              <a:t>비교한</a:t>
            </a:r>
            <a:r>
              <a:rPr dirty="0"/>
              <a:t> </a:t>
            </a:r>
            <a:r>
              <a:rPr dirty="0" err="1"/>
              <a:t>연구입니다</a:t>
            </a:r>
            <a:r>
              <a:rPr dirty="0"/>
              <a:t>.</a:t>
            </a:r>
          </a:p>
          <a:p>
            <a:endParaRPr dirty="0"/>
          </a:p>
          <a:p>
            <a:r>
              <a:rPr dirty="0"/>
              <a:t>[Sources]</a:t>
            </a:r>
          </a:p>
          <a:p>
            <a:r>
              <a:rPr dirty="0"/>
              <a:t>- Gu, Kelly, and Xiu (2020), Section 2.1.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세</a:t>
            </a:r>
            <a:r>
              <a:rPr dirty="0"/>
              <a:t> </a:t>
            </a:r>
            <a:r>
              <a:rPr dirty="0" err="1"/>
              <a:t>구간의</a:t>
            </a:r>
            <a:r>
              <a:rPr dirty="0"/>
              <a:t> </a:t>
            </a:r>
            <a:r>
              <a:rPr dirty="0" err="1"/>
              <a:t>역할을</a:t>
            </a:r>
            <a:r>
              <a:rPr dirty="0"/>
              <a:t> </a:t>
            </a:r>
            <a:r>
              <a:rPr dirty="0" err="1"/>
              <a:t>구분하는</a:t>
            </a:r>
            <a:r>
              <a:rPr dirty="0"/>
              <a:t> </a:t>
            </a:r>
            <a:r>
              <a:rPr dirty="0" err="1"/>
              <a:t>것이</a:t>
            </a:r>
            <a:r>
              <a:rPr dirty="0"/>
              <a:t> </a:t>
            </a:r>
            <a:r>
              <a:rPr dirty="0" err="1"/>
              <a:t>중요합니다</a:t>
            </a:r>
            <a:r>
              <a:rPr dirty="0"/>
              <a:t>. </a:t>
            </a:r>
            <a:r>
              <a:rPr dirty="0" err="1"/>
              <a:t>학습표본은</a:t>
            </a:r>
            <a:r>
              <a:rPr dirty="0"/>
              <a:t> </a:t>
            </a:r>
            <a:r>
              <a:rPr dirty="0" err="1"/>
              <a:t>계수를</a:t>
            </a:r>
            <a:r>
              <a:rPr dirty="0"/>
              <a:t> </a:t>
            </a:r>
            <a:r>
              <a:rPr dirty="0" err="1"/>
              <a:t>추정하고</a:t>
            </a:r>
            <a:r>
              <a:rPr dirty="0"/>
              <a:t>, </a:t>
            </a:r>
            <a:r>
              <a:rPr dirty="0" err="1"/>
              <a:t>검증표본은</a:t>
            </a:r>
            <a:r>
              <a:rPr dirty="0"/>
              <a:t> </a:t>
            </a:r>
            <a:r>
              <a:rPr dirty="0" err="1"/>
              <a:t>트리</a:t>
            </a:r>
            <a:r>
              <a:rPr dirty="0"/>
              <a:t> </a:t>
            </a:r>
            <a:r>
              <a:rPr dirty="0" err="1"/>
              <a:t>깊이처럼</a:t>
            </a:r>
            <a:r>
              <a:rPr dirty="0"/>
              <a:t> </a:t>
            </a:r>
            <a:r>
              <a:rPr dirty="0" err="1"/>
              <a:t>모형의</a:t>
            </a:r>
            <a:r>
              <a:rPr dirty="0"/>
              <a:t> </a:t>
            </a:r>
            <a:r>
              <a:rPr dirty="0" err="1"/>
              <a:t>복잡도를</a:t>
            </a:r>
            <a:r>
              <a:rPr dirty="0"/>
              <a:t> </a:t>
            </a:r>
            <a:r>
              <a:rPr dirty="0" err="1"/>
              <a:t>선택합니다</a:t>
            </a:r>
            <a:r>
              <a:rPr dirty="0"/>
              <a:t>. </a:t>
            </a:r>
            <a:r>
              <a:rPr dirty="0" err="1"/>
              <a:t>따라서</a:t>
            </a:r>
            <a:r>
              <a:rPr dirty="0"/>
              <a:t> </a:t>
            </a:r>
            <a:r>
              <a:rPr dirty="0" err="1"/>
              <a:t>검증표본도</a:t>
            </a:r>
            <a:r>
              <a:rPr dirty="0"/>
              <a:t> </a:t>
            </a:r>
            <a:r>
              <a:rPr dirty="0" err="1"/>
              <a:t>모형</a:t>
            </a:r>
            <a:r>
              <a:rPr dirty="0"/>
              <a:t> </a:t>
            </a:r>
            <a:r>
              <a:rPr dirty="0" err="1"/>
              <a:t>선택에</a:t>
            </a:r>
            <a:r>
              <a:rPr dirty="0"/>
              <a:t> </a:t>
            </a:r>
            <a:r>
              <a:rPr dirty="0" err="1"/>
              <a:t>사용되므로</a:t>
            </a:r>
            <a:r>
              <a:rPr dirty="0"/>
              <a:t> </a:t>
            </a:r>
            <a:r>
              <a:rPr dirty="0" err="1"/>
              <a:t>최종</a:t>
            </a:r>
            <a:r>
              <a:rPr dirty="0"/>
              <a:t> </a:t>
            </a:r>
            <a:r>
              <a:rPr dirty="0" err="1"/>
              <a:t>평가구간은</a:t>
            </a:r>
            <a:r>
              <a:rPr dirty="0"/>
              <a:t> </a:t>
            </a:r>
            <a:r>
              <a:rPr dirty="0" err="1"/>
              <a:t>아닙니다</a:t>
            </a:r>
            <a:r>
              <a:rPr dirty="0"/>
              <a:t>. 1987년부터 2016년까지의 </a:t>
            </a:r>
            <a:r>
              <a:rPr dirty="0" err="1"/>
              <a:t>테스트표본은</a:t>
            </a:r>
            <a:r>
              <a:rPr dirty="0"/>
              <a:t> </a:t>
            </a:r>
            <a:r>
              <a:rPr dirty="0" err="1"/>
              <a:t>추정과</a:t>
            </a:r>
            <a:r>
              <a:rPr dirty="0"/>
              <a:t> </a:t>
            </a:r>
            <a:r>
              <a:rPr dirty="0" err="1"/>
              <a:t>튜닝에</a:t>
            </a:r>
            <a:r>
              <a:rPr dirty="0"/>
              <a:t> </a:t>
            </a:r>
            <a:r>
              <a:rPr dirty="0" err="1"/>
              <a:t>전혀</a:t>
            </a:r>
            <a:r>
              <a:rPr dirty="0"/>
              <a:t> </a:t>
            </a:r>
            <a:r>
              <a:rPr dirty="0" err="1"/>
              <a:t>사용하지</a:t>
            </a:r>
            <a:r>
              <a:rPr dirty="0"/>
              <a:t> </a:t>
            </a:r>
            <a:r>
              <a:rPr dirty="0" err="1"/>
              <a:t>않은</a:t>
            </a:r>
            <a:r>
              <a:rPr dirty="0"/>
              <a:t> </a:t>
            </a:r>
            <a:r>
              <a:rPr dirty="0" err="1"/>
              <a:t>진정한</a:t>
            </a:r>
            <a:r>
              <a:rPr dirty="0"/>
              <a:t> </a:t>
            </a:r>
            <a:r>
              <a:rPr dirty="0" err="1"/>
              <a:t>표본외</a:t>
            </a:r>
            <a:r>
              <a:rPr dirty="0"/>
              <a:t> </a:t>
            </a:r>
            <a:r>
              <a:rPr dirty="0" err="1"/>
              <a:t>구간입니다</a:t>
            </a:r>
            <a:r>
              <a:rPr dirty="0"/>
              <a:t>. </a:t>
            </a:r>
            <a:r>
              <a:rPr dirty="0" err="1"/>
              <a:t>모형은</a:t>
            </a:r>
            <a:r>
              <a:rPr dirty="0"/>
              <a:t> </a:t>
            </a:r>
            <a:r>
              <a:rPr dirty="0" err="1"/>
              <a:t>매년</a:t>
            </a:r>
            <a:r>
              <a:rPr dirty="0"/>
              <a:t> </a:t>
            </a:r>
            <a:r>
              <a:rPr dirty="0" err="1"/>
              <a:t>다시</a:t>
            </a:r>
            <a:r>
              <a:rPr dirty="0"/>
              <a:t> </a:t>
            </a:r>
            <a:r>
              <a:rPr dirty="0" err="1"/>
              <a:t>적합하며</a:t>
            </a:r>
            <a:r>
              <a:rPr dirty="0"/>
              <a:t> </a:t>
            </a:r>
            <a:r>
              <a:rPr dirty="0" err="1"/>
              <a:t>학습구간은</a:t>
            </a:r>
            <a:r>
              <a:rPr dirty="0"/>
              <a:t> </a:t>
            </a:r>
            <a:r>
              <a:rPr dirty="0" err="1"/>
              <a:t>확장되고</a:t>
            </a:r>
            <a:r>
              <a:rPr dirty="0"/>
              <a:t> </a:t>
            </a:r>
            <a:r>
              <a:rPr dirty="0" err="1"/>
              <a:t>검증구간은</a:t>
            </a:r>
            <a:r>
              <a:rPr dirty="0"/>
              <a:t> </a:t>
            </a:r>
            <a:r>
              <a:rPr dirty="0" err="1"/>
              <a:t>앞으로</a:t>
            </a:r>
            <a:r>
              <a:rPr dirty="0"/>
              <a:t> </a:t>
            </a:r>
            <a:r>
              <a:rPr dirty="0" err="1"/>
              <a:t>이동합니다</a:t>
            </a:r>
            <a:r>
              <a:rPr dirty="0"/>
              <a:t>. </a:t>
            </a:r>
            <a:r>
              <a:rPr dirty="0" err="1"/>
              <a:t>이</a:t>
            </a:r>
            <a:r>
              <a:rPr dirty="0"/>
              <a:t> </a:t>
            </a:r>
            <a:r>
              <a:rPr dirty="0" err="1"/>
              <a:t>절차가</a:t>
            </a:r>
            <a:r>
              <a:rPr dirty="0"/>
              <a:t> </a:t>
            </a:r>
            <a:r>
              <a:rPr dirty="0" err="1"/>
              <a:t>테스트</a:t>
            </a:r>
            <a:r>
              <a:rPr dirty="0"/>
              <a:t> </a:t>
            </a:r>
            <a:r>
              <a:rPr dirty="0" err="1"/>
              <a:t>결과를</a:t>
            </a:r>
            <a:r>
              <a:rPr dirty="0"/>
              <a:t> </a:t>
            </a:r>
            <a:r>
              <a:rPr dirty="0" err="1"/>
              <a:t>보고</a:t>
            </a:r>
            <a:r>
              <a:rPr dirty="0"/>
              <a:t> </a:t>
            </a:r>
            <a:r>
              <a:rPr dirty="0" err="1"/>
              <a:t>모형을</a:t>
            </a:r>
            <a:r>
              <a:rPr dirty="0"/>
              <a:t> </a:t>
            </a:r>
            <a:r>
              <a:rPr dirty="0" err="1"/>
              <a:t>고치는</a:t>
            </a:r>
            <a:r>
              <a:rPr dirty="0"/>
              <a:t> </a:t>
            </a:r>
            <a:r>
              <a:rPr dirty="0" err="1"/>
              <a:t>과적합을</a:t>
            </a:r>
            <a:r>
              <a:rPr dirty="0"/>
              <a:t> </a:t>
            </a:r>
            <a:r>
              <a:rPr dirty="0" err="1"/>
              <a:t>막습니다</a:t>
            </a:r>
            <a:r>
              <a:rPr dirty="0"/>
              <a:t>.</a:t>
            </a:r>
          </a:p>
          <a:p>
            <a:endParaRPr dirty="0"/>
          </a:p>
          <a:p>
            <a:r>
              <a:rPr dirty="0"/>
              <a:t>[Sources]</a:t>
            </a:r>
          </a:p>
          <a:p>
            <a:r>
              <a:rPr dirty="0"/>
              <a:t>- Gu, Kelly, and Xiu (2020), Section 2.1.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비교모형은</a:t>
            </a:r>
            <a:r>
              <a:rPr dirty="0"/>
              <a:t> </a:t>
            </a:r>
            <a:r>
              <a:rPr dirty="0" err="1"/>
              <a:t>네</a:t>
            </a:r>
            <a:r>
              <a:rPr dirty="0"/>
              <a:t> </a:t>
            </a:r>
            <a:r>
              <a:rPr dirty="0" err="1"/>
              <a:t>그룹입니다</a:t>
            </a:r>
            <a:r>
              <a:rPr dirty="0"/>
              <a:t>. </a:t>
            </a:r>
            <a:r>
              <a:rPr dirty="0" err="1"/>
              <a:t>OLS와</a:t>
            </a:r>
            <a:r>
              <a:rPr dirty="0"/>
              <a:t> Elastic Net </a:t>
            </a:r>
            <a:r>
              <a:rPr dirty="0" err="1"/>
              <a:t>같은</a:t>
            </a:r>
            <a:r>
              <a:rPr dirty="0"/>
              <a:t> </a:t>
            </a:r>
            <a:r>
              <a:rPr dirty="0" err="1"/>
              <a:t>선형</a:t>
            </a:r>
            <a:r>
              <a:rPr dirty="0"/>
              <a:t> </a:t>
            </a:r>
            <a:r>
              <a:rPr dirty="0" err="1"/>
              <a:t>및</a:t>
            </a:r>
            <a:r>
              <a:rPr dirty="0"/>
              <a:t> </a:t>
            </a:r>
            <a:r>
              <a:rPr dirty="0" err="1"/>
              <a:t>축소모형</a:t>
            </a:r>
            <a:r>
              <a:rPr dirty="0"/>
              <a:t>, </a:t>
            </a:r>
            <a:r>
              <a:rPr dirty="0" err="1"/>
              <a:t>PCR과</a:t>
            </a:r>
            <a:r>
              <a:rPr dirty="0"/>
              <a:t> PLS </a:t>
            </a:r>
            <a:r>
              <a:rPr dirty="0" err="1"/>
              <a:t>같은</a:t>
            </a:r>
            <a:r>
              <a:rPr dirty="0"/>
              <a:t> </a:t>
            </a:r>
            <a:r>
              <a:rPr dirty="0" err="1"/>
              <a:t>차원축소</a:t>
            </a:r>
            <a:r>
              <a:rPr dirty="0"/>
              <a:t> </a:t>
            </a:r>
            <a:r>
              <a:rPr dirty="0" err="1"/>
              <a:t>모형</a:t>
            </a:r>
            <a:r>
              <a:rPr dirty="0"/>
              <a:t>, Random </a:t>
            </a:r>
            <a:r>
              <a:rPr dirty="0" err="1"/>
              <a:t>Forest와</a:t>
            </a:r>
            <a:r>
              <a:rPr dirty="0"/>
              <a:t> Gradient Boosted Regression Trees, </a:t>
            </a:r>
            <a:r>
              <a:rPr dirty="0" err="1"/>
              <a:t>그리고</a:t>
            </a:r>
            <a:r>
              <a:rPr dirty="0"/>
              <a:t> </a:t>
            </a:r>
            <a:r>
              <a:rPr dirty="0" err="1"/>
              <a:t>은닉층이</a:t>
            </a:r>
            <a:r>
              <a:rPr dirty="0"/>
              <a:t> </a:t>
            </a:r>
            <a:r>
              <a:rPr dirty="0" err="1"/>
              <a:t>한</a:t>
            </a:r>
            <a:r>
              <a:rPr dirty="0"/>
              <a:t> </a:t>
            </a:r>
            <a:r>
              <a:rPr dirty="0" err="1"/>
              <a:t>개부터</a:t>
            </a:r>
            <a:r>
              <a:rPr dirty="0"/>
              <a:t> </a:t>
            </a:r>
            <a:r>
              <a:rPr dirty="0" err="1"/>
              <a:t>다섯</a:t>
            </a:r>
            <a:r>
              <a:rPr dirty="0"/>
              <a:t> </a:t>
            </a:r>
            <a:r>
              <a:rPr dirty="0" err="1"/>
              <a:t>개인</a:t>
            </a:r>
            <a:r>
              <a:rPr dirty="0"/>
              <a:t> </a:t>
            </a:r>
            <a:r>
              <a:rPr dirty="0" err="1"/>
              <a:t>신경망입니다</a:t>
            </a:r>
            <a:r>
              <a:rPr dirty="0"/>
              <a:t>. </a:t>
            </a:r>
            <a:r>
              <a:rPr dirty="0" err="1"/>
              <a:t>여기서</a:t>
            </a:r>
            <a:r>
              <a:rPr dirty="0"/>
              <a:t> OLS-3은 </a:t>
            </a:r>
            <a:r>
              <a:rPr dirty="0" err="1"/>
              <a:t>규모</a:t>
            </a:r>
            <a:r>
              <a:rPr dirty="0"/>
              <a:t>, </a:t>
            </a:r>
            <a:r>
              <a:rPr dirty="0" err="1"/>
              <a:t>장부가</a:t>
            </a:r>
            <a:r>
              <a:rPr dirty="0"/>
              <a:t>, </a:t>
            </a:r>
            <a:r>
              <a:rPr dirty="0" err="1"/>
              <a:t>모멘텀만</a:t>
            </a:r>
            <a:r>
              <a:rPr dirty="0"/>
              <a:t> </a:t>
            </a:r>
            <a:r>
              <a:rPr dirty="0" err="1"/>
              <a:t>사용한</a:t>
            </a:r>
            <a:r>
              <a:rPr dirty="0"/>
              <a:t> </a:t>
            </a:r>
            <a:r>
              <a:rPr dirty="0" err="1"/>
              <a:t>제한적인</a:t>
            </a:r>
            <a:r>
              <a:rPr dirty="0"/>
              <a:t> </a:t>
            </a:r>
            <a:r>
              <a:rPr dirty="0" err="1"/>
              <a:t>기준모형입니다</a:t>
            </a:r>
            <a:r>
              <a:rPr dirty="0"/>
              <a:t>. </a:t>
            </a:r>
            <a:r>
              <a:rPr dirty="0" err="1"/>
              <a:t>목적은</a:t>
            </a:r>
            <a:r>
              <a:rPr dirty="0"/>
              <a:t> </a:t>
            </a:r>
            <a:r>
              <a:rPr dirty="0" err="1"/>
              <a:t>특정</a:t>
            </a:r>
            <a:r>
              <a:rPr dirty="0"/>
              <a:t> </a:t>
            </a:r>
            <a:r>
              <a:rPr dirty="0" err="1"/>
              <a:t>알고리즘을</a:t>
            </a:r>
            <a:r>
              <a:rPr dirty="0"/>
              <a:t> </a:t>
            </a:r>
            <a:r>
              <a:rPr dirty="0" err="1"/>
              <a:t>홍보하는</a:t>
            </a:r>
            <a:r>
              <a:rPr dirty="0"/>
              <a:t> </a:t>
            </a:r>
            <a:r>
              <a:rPr dirty="0" err="1"/>
              <a:t>것이</a:t>
            </a:r>
            <a:r>
              <a:rPr dirty="0"/>
              <a:t> </a:t>
            </a:r>
            <a:r>
              <a:rPr dirty="0" err="1"/>
              <a:t>아니라</a:t>
            </a:r>
            <a:r>
              <a:rPr dirty="0"/>
              <a:t> </a:t>
            </a:r>
            <a:r>
              <a:rPr dirty="0" err="1"/>
              <a:t>모형의</a:t>
            </a:r>
            <a:r>
              <a:rPr dirty="0"/>
              <a:t> </a:t>
            </a:r>
            <a:r>
              <a:rPr dirty="0" err="1"/>
              <a:t>유연성이</a:t>
            </a:r>
            <a:r>
              <a:rPr dirty="0"/>
              <a:t> </a:t>
            </a:r>
            <a:r>
              <a:rPr dirty="0" err="1"/>
              <a:t>증가할수록</a:t>
            </a:r>
            <a:r>
              <a:rPr dirty="0"/>
              <a:t> </a:t>
            </a:r>
            <a:r>
              <a:rPr dirty="0" err="1"/>
              <a:t>표본외</a:t>
            </a:r>
            <a:r>
              <a:rPr dirty="0"/>
              <a:t> </a:t>
            </a:r>
            <a:r>
              <a:rPr dirty="0" err="1"/>
              <a:t>성과가</a:t>
            </a:r>
            <a:r>
              <a:rPr dirty="0"/>
              <a:t> </a:t>
            </a:r>
            <a:r>
              <a:rPr dirty="0" err="1"/>
              <a:t>어떻게</a:t>
            </a:r>
            <a:r>
              <a:rPr dirty="0"/>
              <a:t> </a:t>
            </a:r>
            <a:r>
              <a:rPr dirty="0" err="1"/>
              <a:t>변하는지</a:t>
            </a:r>
            <a:r>
              <a:rPr dirty="0"/>
              <a:t> </a:t>
            </a:r>
            <a:r>
              <a:rPr dirty="0" err="1"/>
              <a:t>공통기준에서</a:t>
            </a:r>
            <a:r>
              <a:rPr dirty="0"/>
              <a:t> </a:t>
            </a:r>
            <a:r>
              <a:rPr dirty="0" err="1"/>
              <a:t>비교하는</a:t>
            </a:r>
            <a:r>
              <a:rPr dirty="0"/>
              <a:t> </a:t>
            </a:r>
            <a:r>
              <a:rPr dirty="0" err="1"/>
              <a:t>것입니다</a:t>
            </a:r>
            <a:r>
              <a:rPr dirty="0"/>
              <a:t>.</a:t>
            </a:r>
          </a:p>
          <a:p>
            <a:endParaRPr dirty="0"/>
          </a:p>
          <a:p>
            <a:r>
              <a:rPr dirty="0"/>
              <a:t>[Sources]</a:t>
            </a:r>
          </a:p>
          <a:p>
            <a:r>
              <a:rPr dirty="0"/>
              <a:t>- Gu, Kelly, and Xiu (2020), Section 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유연한</a:t>
            </a:r>
            <a:r>
              <a:rPr dirty="0"/>
              <a:t> </a:t>
            </a:r>
            <a:r>
              <a:rPr dirty="0" err="1"/>
              <a:t>모형의</a:t>
            </a:r>
            <a:r>
              <a:rPr dirty="0"/>
              <a:t> </a:t>
            </a:r>
            <a:r>
              <a:rPr dirty="0" err="1"/>
              <a:t>가장</a:t>
            </a:r>
            <a:r>
              <a:rPr dirty="0"/>
              <a:t> </a:t>
            </a:r>
            <a:r>
              <a:rPr dirty="0" err="1"/>
              <a:t>큰</a:t>
            </a:r>
            <a:r>
              <a:rPr dirty="0"/>
              <a:t> </a:t>
            </a:r>
            <a:r>
              <a:rPr dirty="0" err="1"/>
              <a:t>위험은</a:t>
            </a:r>
            <a:r>
              <a:rPr dirty="0"/>
              <a:t> </a:t>
            </a:r>
            <a:r>
              <a:rPr dirty="0" err="1"/>
              <a:t>과적합입니다</a:t>
            </a:r>
            <a:r>
              <a:rPr dirty="0"/>
              <a:t>. </a:t>
            </a:r>
            <a:r>
              <a:rPr dirty="0" err="1"/>
              <a:t>저자들은</a:t>
            </a:r>
            <a:r>
              <a:rPr dirty="0"/>
              <a:t> </a:t>
            </a:r>
            <a:r>
              <a:rPr dirty="0" err="1"/>
              <a:t>시간을</a:t>
            </a:r>
            <a:r>
              <a:rPr dirty="0"/>
              <a:t> </a:t>
            </a:r>
            <a:r>
              <a:rPr dirty="0" err="1"/>
              <a:t>기준으로</a:t>
            </a:r>
            <a:r>
              <a:rPr dirty="0"/>
              <a:t> </a:t>
            </a:r>
            <a:r>
              <a:rPr dirty="0" err="1"/>
              <a:t>학습</a:t>
            </a:r>
            <a:r>
              <a:rPr dirty="0"/>
              <a:t>, </a:t>
            </a:r>
            <a:r>
              <a:rPr dirty="0" err="1"/>
              <a:t>검증</a:t>
            </a:r>
            <a:r>
              <a:rPr dirty="0"/>
              <a:t>, </a:t>
            </a:r>
            <a:r>
              <a:rPr dirty="0" err="1"/>
              <a:t>테스트를</a:t>
            </a:r>
            <a:r>
              <a:rPr dirty="0"/>
              <a:t> </a:t>
            </a:r>
            <a:r>
              <a:rPr dirty="0" err="1"/>
              <a:t>분리합니다</a:t>
            </a:r>
            <a:r>
              <a:rPr dirty="0"/>
              <a:t>. </a:t>
            </a:r>
            <a:r>
              <a:rPr dirty="0" err="1"/>
              <a:t>하이퍼파라미터는</a:t>
            </a:r>
            <a:r>
              <a:rPr dirty="0"/>
              <a:t> </a:t>
            </a:r>
            <a:r>
              <a:rPr dirty="0" err="1"/>
              <a:t>검증표본에서만</a:t>
            </a:r>
            <a:r>
              <a:rPr dirty="0"/>
              <a:t> </a:t>
            </a:r>
            <a:r>
              <a:rPr dirty="0" err="1"/>
              <a:t>선택하고</a:t>
            </a:r>
            <a:r>
              <a:rPr dirty="0"/>
              <a:t> </a:t>
            </a:r>
            <a:r>
              <a:rPr dirty="0" err="1"/>
              <a:t>테스트</a:t>
            </a:r>
            <a:r>
              <a:rPr dirty="0"/>
              <a:t> </a:t>
            </a:r>
            <a:r>
              <a:rPr dirty="0" err="1"/>
              <a:t>결과를</a:t>
            </a:r>
            <a:r>
              <a:rPr dirty="0"/>
              <a:t> </a:t>
            </a:r>
            <a:r>
              <a:rPr dirty="0" err="1"/>
              <a:t>보고</a:t>
            </a:r>
            <a:r>
              <a:rPr dirty="0"/>
              <a:t> </a:t>
            </a:r>
            <a:r>
              <a:rPr dirty="0" err="1"/>
              <a:t>다시</a:t>
            </a:r>
            <a:r>
              <a:rPr dirty="0"/>
              <a:t> </a:t>
            </a:r>
            <a:r>
              <a:rPr dirty="0" err="1"/>
              <a:t>조정하지</a:t>
            </a:r>
            <a:r>
              <a:rPr dirty="0"/>
              <a:t> </a:t>
            </a:r>
            <a:r>
              <a:rPr dirty="0" err="1"/>
              <a:t>않습니다</a:t>
            </a:r>
            <a:r>
              <a:rPr dirty="0"/>
              <a:t>. </a:t>
            </a:r>
            <a:r>
              <a:rPr dirty="0" err="1"/>
              <a:t>선형모형에는</a:t>
            </a:r>
            <a:r>
              <a:rPr dirty="0"/>
              <a:t> </a:t>
            </a:r>
            <a:r>
              <a:rPr dirty="0" err="1"/>
              <a:t>규제화와</a:t>
            </a:r>
            <a:r>
              <a:rPr dirty="0"/>
              <a:t> </a:t>
            </a:r>
            <a:r>
              <a:rPr dirty="0" err="1"/>
              <a:t>차원축소를</a:t>
            </a:r>
            <a:r>
              <a:rPr dirty="0"/>
              <a:t> </a:t>
            </a:r>
            <a:r>
              <a:rPr dirty="0" err="1"/>
              <a:t>적용하고</a:t>
            </a:r>
            <a:r>
              <a:rPr dirty="0"/>
              <a:t>, </a:t>
            </a:r>
            <a:r>
              <a:rPr dirty="0" err="1"/>
              <a:t>극단적</a:t>
            </a:r>
            <a:r>
              <a:rPr dirty="0"/>
              <a:t> </a:t>
            </a:r>
            <a:r>
              <a:rPr dirty="0" err="1"/>
              <a:t>수익률의</a:t>
            </a:r>
            <a:r>
              <a:rPr dirty="0"/>
              <a:t> </a:t>
            </a:r>
            <a:r>
              <a:rPr dirty="0" err="1"/>
              <a:t>영향을</a:t>
            </a:r>
            <a:r>
              <a:rPr dirty="0"/>
              <a:t> </a:t>
            </a:r>
            <a:r>
              <a:rPr dirty="0" err="1"/>
              <a:t>줄이기</a:t>
            </a:r>
            <a:r>
              <a:rPr dirty="0"/>
              <a:t> </a:t>
            </a:r>
            <a:r>
              <a:rPr dirty="0" err="1"/>
              <a:t>위해</a:t>
            </a:r>
            <a:r>
              <a:rPr dirty="0"/>
              <a:t> Huber </a:t>
            </a:r>
            <a:r>
              <a:rPr dirty="0" err="1"/>
              <a:t>loss도</a:t>
            </a:r>
            <a:r>
              <a:rPr dirty="0"/>
              <a:t> </a:t>
            </a:r>
            <a:r>
              <a:rPr dirty="0" err="1"/>
              <a:t>사용합니다</a:t>
            </a:r>
            <a:r>
              <a:rPr dirty="0"/>
              <a:t>. </a:t>
            </a:r>
            <a:r>
              <a:rPr dirty="0" err="1"/>
              <a:t>신경망에는</a:t>
            </a:r>
            <a:r>
              <a:rPr dirty="0"/>
              <a:t> early </a:t>
            </a:r>
            <a:r>
              <a:rPr dirty="0" err="1"/>
              <a:t>stopping과</a:t>
            </a:r>
            <a:r>
              <a:rPr dirty="0"/>
              <a:t> </a:t>
            </a:r>
            <a:r>
              <a:rPr dirty="0" err="1"/>
              <a:t>ensemble을</a:t>
            </a:r>
            <a:r>
              <a:rPr dirty="0"/>
              <a:t> </a:t>
            </a:r>
            <a:r>
              <a:rPr dirty="0" err="1"/>
              <a:t>적용합니다</a:t>
            </a:r>
            <a:r>
              <a:rPr dirty="0"/>
              <a:t>. </a:t>
            </a:r>
            <a:r>
              <a:rPr dirty="0" err="1"/>
              <a:t>모형</a:t>
            </a:r>
            <a:r>
              <a:rPr dirty="0"/>
              <a:t> </a:t>
            </a:r>
            <a:r>
              <a:rPr dirty="0" err="1"/>
              <a:t>간</a:t>
            </a:r>
            <a:r>
              <a:rPr dirty="0"/>
              <a:t> </a:t>
            </a:r>
            <a:r>
              <a:rPr dirty="0" err="1"/>
              <a:t>예측오차의</a:t>
            </a:r>
            <a:r>
              <a:rPr dirty="0"/>
              <a:t> </a:t>
            </a:r>
            <a:r>
              <a:rPr dirty="0" err="1"/>
              <a:t>차이는</a:t>
            </a:r>
            <a:r>
              <a:rPr dirty="0"/>
              <a:t> </a:t>
            </a:r>
            <a:r>
              <a:rPr dirty="0" err="1"/>
              <a:t>수정</a:t>
            </a:r>
            <a:r>
              <a:rPr dirty="0"/>
              <a:t> Diebold-Mariano </a:t>
            </a:r>
            <a:r>
              <a:rPr dirty="0" err="1"/>
              <a:t>검정으로</a:t>
            </a:r>
            <a:r>
              <a:rPr dirty="0"/>
              <a:t> </a:t>
            </a:r>
            <a:r>
              <a:rPr dirty="0" err="1"/>
              <a:t>비교합니다</a:t>
            </a:r>
            <a:r>
              <a:rPr dirty="0"/>
              <a:t>.</a:t>
            </a:r>
          </a:p>
          <a:p>
            <a:endParaRPr dirty="0"/>
          </a:p>
          <a:p>
            <a:r>
              <a:rPr dirty="0"/>
              <a:t>[Sources]</a:t>
            </a:r>
          </a:p>
          <a:p>
            <a:r>
              <a:rPr dirty="0"/>
              <a:t>- Gu, Kelly, and Xiu (2020), Sections 1.1-1.9.</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표본외</a:t>
            </a:r>
            <a:r>
              <a:rPr dirty="0"/>
              <a:t> R</a:t>
            </a:r>
            <a:r>
              <a:rPr lang="en-US" dirty="0"/>
              <a:t> </a:t>
            </a:r>
            <a:r>
              <a:rPr lang="en-US" dirty="0" err="1"/>
              <a:t>squred</a:t>
            </a:r>
            <a:r>
              <a:rPr dirty="0" err="1"/>
              <a:t>은</a:t>
            </a:r>
            <a:r>
              <a:rPr dirty="0"/>
              <a:t> </a:t>
            </a:r>
            <a:r>
              <a:rPr dirty="0" err="1"/>
              <a:t>모형의</a:t>
            </a:r>
            <a:r>
              <a:rPr dirty="0"/>
              <a:t> </a:t>
            </a:r>
            <a:r>
              <a:rPr dirty="0" err="1"/>
              <a:t>제곱예측오차를</a:t>
            </a:r>
            <a:r>
              <a:rPr dirty="0"/>
              <a:t> </a:t>
            </a:r>
            <a:r>
              <a:rPr dirty="0" err="1"/>
              <a:t>모든</a:t>
            </a:r>
            <a:r>
              <a:rPr dirty="0"/>
              <a:t> </a:t>
            </a:r>
            <a:r>
              <a:rPr dirty="0" err="1"/>
              <a:t>종목의</a:t>
            </a:r>
            <a:r>
              <a:rPr dirty="0"/>
              <a:t> </a:t>
            </a:r>
            <a:r>
              <a:rPr dirty="0" err="1"/>
              <a:t>기대수익률을</a:t>
            </a:r>
            <a:r>
              <a:rPr dirty="0"/>
              <a:t> 0으로 </a:t>
            </a:r>
            <a:r>
              <a:rPr dirty="0" err="1"/>
              <a:t>놓은</a:t>
            </a:r>
            <a:r>
              <a:rPr dirty="0"/>
              <a:t> </a:t>
            </a:r>
            <a:r>
              <a:rPr dirty="0" err="1"/>
              <a:t>기준예측의</a:t>
            </a:r>
            <a:r>
              <a:rPr dirty="0"/>
              <a:t> </a:t>
            </a:r>
            <a:r>
              <a:rPr dirty="0" err="1"/>
              <a:t>오차와</a:t>
            </a:r>
            <a:r>
              <a:rPr dirty="0"/>
              <a:t> </a:t>
            </a:r>
            <a:r>
              <a:rPr dirty="0" err="1"/>
              <a:t>비교합니다</a:t>
            </a:r>
            <a:r>
              <a:rPr dirty="0"/>
              <a:t>. 0보다 </a:t>
            </a:r>
            <a:r>
              <a:rPr dirty="0" err="1"/>
              <a:t>크면</a:t>
            </a:r>
            <a:r>
              <a:rPr dirty="0"/>
              <a:t> </a:t>
            </a:r>
            <a:r>
              <a:rPr dirty="0" err="1"/>
              <a:t>모형이</a:t>
            </a:r>
            <a:r>
              <a:rPr dirty="0"/>
              <a:t> 0 </a:t>
            </a:r>
            <a:r>
              <a:rPr dirty="0" err="1"/>
              <a:t>예측보다</a:t>
            </a:r>
            <a:r>
              <a:rPr dirty="0"/>
              <a:t> </a:t>
            </a:r>
            <a:r>
              <a:rPr dirty="0" err="1"/>
              <a:t>낫고</a:t>
            </a:r>
            <a:r>
              <a:rPr dirty="0"/>
              <a:t>, 0보다 </a:t>
            </a:r>
            <a:r>
              <a:rPr dirty="0" err="1"/>
              <a:t>작으면</a:t>
            </a:r>
            <a:r>
              <a:rPr dirty="0"/>
              <a:t> </a:t>
            </a:r>
            <a:r>
              <a:rPr dirty="0" err="1"/>
              <a:t>오히려</a:t>
            </a:r>
            <a:r>
              <a:rPr dirty="0"/>
              <a:t> </a:t>
            </a:r>
            <a:r>
              <a:rPr dirty="0" err="1"/>
              <a:t>더</a:t>
            </a:r>
            <a:r>
              <a:rPr dirty="0"/>
              <a:t> </a:t>
            </a:r>
            <a:r>
              <a:rPr dirty="0" err="1"/>
              <a:t>나쁩니다</a:t>
            </a:r>
            <a:r>
              <a:rPr dirty="0"/>
              <a:t>. </a:t>
            </a:r>
            <a:r>
              <a:rPr dirty="0" err="1"/>
              <a:t>일반적인</a:t>
            </a:r>
            <a:r>
              <a:rPr dirty="0"/>
              <a:t> </a:t>
            </a:r>
            <a:r>
              <a:rPr dirty="0" err="1"/>
              <a:t>회귀의</a:t>
            </a:r>
            <a:r>
              <a:rPr dirty="0"/>
              <a:t> </a:t>
            </a:r>
            <a:r>
              <a:rPr dirty="0" err="1"/>
              <a:t>표본내</a:t>
            </a:r>
            <a:r>
              <a:rPr dirty="0"/>
              <a:t> </a:t>
            </a:r>
            <a:r>
              <a:rPr dirty="0" err="1"/>
              <a:t>R제곱과</a:t>
            </a:r>
            <a:r>
              <a:rPr dirty="0"/>
              <a:t> </a:t>
            </a:r>
            <a:r>
              <a:rPr dirty="0" err="1"/>
              <a:t>달리</a:t>
            </a:r>
            <a:r>
              <a:rPr dirty="0"/>
              <a:t> </a:t>
            </a:r>
            <a:r>
              <a:rPr dirty="0" err="1"/>
              <a:t>음수가</a:t>
            </a:r>
            <a:r>
              <a:rPr dirty="0"/>
              <a:t> </a:t>
            </a:r>
            <a:r>
              <a:rPr dirty="0" err="1"/>
              <a:t>가능하다는</a:t>
            </a:r>
            <a:r>
              <a:rPr dirty="0"/>
              <a:t> </a:t>
            </a:r>
            <a:r>
              <a:rPr dirty="0" err="1"/>
              <a:t>점이</a:t>
            </a:r>
            <a:r>
              <a:rPr dirty="0"/>
              <a:t> </a:t>
            </a:r>
            <a:r>
              <a:rPr dirty="0" err="1"/>
              <a:t>중요합니다</a:t>
            </a:r>
            <a:r>
              <a:rPr dirty="0"/>
              <a:t>. </a:t>
            </a:r>
            <a:r>
              <a:rPr dirty="0" err="1"/>
              <a:t>개별주식</a:t>
            </a:r>
            <a:r>
              <a:rPr dirty="0"/>
              <a:t> </a:t>
            </a:r>
            <a:r>
              <a:rPr dirty="0" err="1"/>
              <a:t>월별</a:t>
            </a:r>
            <a:r>
              <a:rPr dirty="0"/>
              <a:t> </a:t>
            </a:r>
            <a:r>
              <a:rPr dirty="0" err="1"/>
              <a:t>수익률은</a:t>
            </a:r>
            <a:r>
              <a:rPr dirty="0"/>
              <a:t> </a:t>
            </a:r>
            <a:r>
              <a:rPr dirty="0" err="1"/>
              <a:t>잡음이</a:t>
            </a:r>
            <a:r>
              <a:rPr dirty="0"/>
              <a:t> </a:t>
            </a:r>
            <a:r>
              <a:rPr dirty="0" err="1"/>
              <a:t>매우</a:t>
            </a:r>
            <a:r>
              <a:rPr dirty="0"/>
              <a:t> </a:t>
            </a:r>
            <a:r>
              <a:rPr dirty="0" err="1"/>
              <a:t>크기</a:t>
            </a:r>
            <a:r>
              <a:rPr dirty="0"/>
              <a:t> </a:t>
            </a:r>
            <a:r>
              <a:rPr dirty="0" err="1"/>
              <a:t>때문에</a:t>
            </a:r>
            <a:r>
              <a:rPr dirty="0"/>
              <a:t> 1퍼센트보다 </a:t>
            </a:r>
            <a:r>
              <a:rPr dirty="0" err="1"/>
              <a:t>작은</a:t>
            </a:r>
            <a:r>
              <a:rPr dirty="0"/>
              <a:t> </a:t>
            </a:r>
            <a:r>
              <a:rPr dirty="0" err="1"/>
              <a:t>양의</a:t>
            </a:r>
            <a:r>
              <a:rPr dirty="0"/>
              <a:t> </a:t>
            </a:r>
            <a:r>
              <a:rPr dirty="0" err="1"/>
              <a:t>값도</a:t>
            </a:r>
            <a:r>
              <a:rPr dirty="0"/>
              <a:t> </a:t>
            </a:r>
            <a:r>
              <a:rPr dirty="0" err="1"/>
              <a:t>종목</a:t>
            </a:r>
            <a:r>
              <a:rPr dirty="0"/>
              <a:t> </a:t>
            </a:r>
            <a:r>
              <a:rPr dirty="0" err="1"/>
              <a:t>순위를</a:t>
            </a:r>
            <a:r>
              <a:rPr dirty="0"/>
              <a:t> </a:t>
            </a:r>
            <a:r>
              <a:rPr dirty="0" err="1"/>
              <a:t>일관되게</a:t>
            </a:r>
            <a:r>
              <a:rPr dirty="0"/>
              <a:t> </a:t>
            </a:r>
            <a:r>
              <a:rPr dirty="0" err="1"/>
              <a:t>구분한다면</a:t>
            </a:r>
            <a:r>
              <a:rPr dirty="0"/>
              <a:t> </a:t>
            </a:r>
            <a:r>
              <a:rPr dirty="0" err="1"/>
              <a:t>경제적으로</a:t>
            </a:r>
            <a:r>
              <a:rPr dirty="0"/>
              <a:t> </a:t>
            </a:r>
            <a:r>
              <a:rPr dirty="0" err="1"/>
              <a:t>의미가</a:t>
            </a:r>
            <a:r>
              <a:rPr dirty="0"/>
              <a:t> </a:t>
            </a:r>
            <a:r>
              <a:rPr dirty="0" err="1"/>
              <a:t>있을</a:t>
            </a:r>
            <a:r>
              <a:rPr dirty="0"/>
              <a:t> </a:t>
            </a:r>
            <a:r>
              <a:rPr dirty="0" err="1"/>
              <a:t>수</a:t>
            </a:r>
            <a:r>
              <a:rPr dirty="0"/>
              <a:t> </a:t>
            </a:r>
            <a:r>
              <a:rPr dirty="0" err="1"/>
              <a:t>있습니다</a:t>
            </a:r>
            <a:r>
              <a:rPr dirty="0"/>
              <a:t>.</a:t>
            </a:r>
          </a:p>
          <a:p>
            <a:endParaRPr dirty="0"/>
          </a:p>
          <a:p>
            <a:r>
              <a:rPr dirty="0"/>
              <a:t>[Sources]</a:t>
            </a:r>
          </a:p>
          <a:p>
            <a:r>
              <a:rPr dirty="0"/>
              <a:t>- Gu, Kelly, and Xiu (2020), Section 2.2 and Equation (11).</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막대는</a:t>
            </a:r>
            <a:r>
              <a:rPr dirty="0"/>
              <a:t> </a:t>
            </a:r>
            <a:r>
              <a:rPr dirty="0" err="1"/>
              <a:t>전체</a:t>
            </a:r>
            <a:r>
              <a:rPr dirty="0"/>
              <a:t> </a:t>
            </a:r>
            <a:r>
              <a:rPr dirty="0" err="1"/>
              <a:t>종목을</a:t>
            </a:r>
            <a:r>
              <a:rPr dirty="0"/>
              <a:t> </a:t>
            </a:r>
            <a:r>
              <a:rPr dirty="0" err="1"/>
              <a:t>대상으로</a:t>
            </a:r>
            <a:r>
              <a:rPr dirty="0"/>
              <a:t> </a:t>
            </a:r>
            <a:r>
              <a:rPr dirty="0" err="1"/>
              <a:t>한</a:t>
            </a:r>
            <a:r>
              <a:rPr dirty="0"/>
              <a:t> </a:t>
            </a:r>
            <a:r>
              <a:rPr dirty="0" err="1"/>
              <a:t>표본외</a:t>
            </a:r>
            <a:r>
              <a:rPr dirty="0"/>
              <a:t> R</a:t>
            </a:r>
            <a:r>
              <a:rPr lang="en-US" dirty="0"/>
              <a:t> </a:t>
            </a:r>
            <a:r>
              <a:rPr lang="en-US" dirty="0" err="1"/>
              <a:t>squared</a:t>
            </a:r>
            <a:r>
              <a:rPr dirty="0" err="1"/>
              <a:t>입니다</a:t>
            </a:r>
            <a:r>
              <a:rPr dirty="0"/>
              <a:t>. </a:t>
            </a:r>
            <a:r>
              <a:rPr dirty="0" err="1"/>
              <a:t>제한적인</a:t>
            </a:r>
            <a:r>
              <a:rPr dirty="0"/>
              <a:t> OLS-3은 0.16퍼센트이고 </a:t>
            </a:r>
            <a:r>
              <a:rPr dirty="0" err="1"/>
              <a:t>PCR은</a:t>
            </a:r>
            <a:r>
              <a:rPr dirty="0"/>
              <a:t> 0.27퍼센트입니다. Random </a:t>
            </a:r>
            <a:r>
              <a:rPr dirty="0" err="1"/>
              <a:t>Forest와</a:t>
            </a:r>
            <a:r>
              <a:rPr dirty="0"/>
              <a:t> </a:t>
            </a:r>
            <a:r>
              <a:rPr dirty="0" err="1"/>
              <a:t>GBRT는</a:t>
            </a:r>
            <a:r>
              <a:rPr dirty="0"/>
              <a:t> </a:t>
            </a:r>
            <a:r>
              <a:rPr dirty="0" err="1"/>
              <a:t>각각</a:t>
            </a:r>
            <a:r>
              <a:rPr dirty="0"/>
              <a:t> 0.33과 0.34퍼센트, </a:t>
            </a:r>
            <a:r>
              <a:rPr dirty="0" err="1"/>
              <a:t>세</a:t>
            </a:r>
            <a:r>
              <a:rPr dirty="0"/>
              <a:t> </a:t>
            </a:r>
            <a:r>
              <a:rPr dirty="0" err="1"/>
              <a:t>개</a:t>
            </a:r>
            <a:r>
              <a:rPr dirty="0"/>
              <a:t> </a:t>
            </a:r>
            <a:r>
              <a:rPr dirty="0" err="1"/>
              <a:t>은닉층의</a:t>
            </a:r>
            <a:r>
              <a:rPr dirty="0"/>
              <a:t> NN3는 0.40퍼센트로 </a:t>
            </a:r>
            <a:r>
              <a:rPr dirty="0" err="1"/>
              <a:t>가장</a:t>
            </a:r>
            <a:r>
              <a:rPr dirty="0"/>
              <a:t> </a:t>
            </a:r>
            <a:r>
              <a:rPr dirty="0" err="1"/>
              <a:t>높습니다</a:t>
            </a:r>
            <a:r>
              <a:rPr dirty="0"/>
              <a:t>. </a:t>
            </a:r>
            <a:r>
              <a:rPr dirty="0" err="1"/>
              <a:t>반면</a:t>
            </a:r>
            <a:r>
              <a:rPr dirty="0"/>
              <a:t> </a:t>
            </a:r>
            <a:r>
              <a:rPr dirty="0" err="1"/>
              <a:t>모든</a:t>
            </a:r>
            <a:r>
              <a:rPr dirty="0"/>
              <a:t> </a:t>
            </a:r>
            <a:r>
              <a:rPr dirty="0" err="1"/>
              <a:t>변수를</a:t>
            </a:r>
            <a:r>
              <a:rPr dirty="0"/>
              <a:t> </a:t>
            </a:r>
            <a:r>
              <a:rPr dirty="0" err="1"/>
              <a:t>넣은</a:t>
            </a:r>
            <a:r>
              <a:rPr dirty="0"/>
              <a:t> </a:t>
            </a:r>
            <a:r>
              <a:rPr dirty="0" err="1"/>
              <a:t>OLS는</a:t>
            </a:r>
            <a:r>
              <a:rPr dirty="0"/>
              <a:t> </a:t>
            </a:r>
            <a:r>
              <a:rPr dirty="0" err="1"/>
              <a:t>마이너스</a:t>
            </a:r>
            <a:r>
              <a:rPr dirty="0"/>
              <a:t> 3.46퍼센트입니다. </a:t>
            </a:r>
            <a:r>
              <a:rPr dirty="0" err="1"/>
              <a:t>시가총액</a:t>
            </a:r>
            <a:r>
              <a:rPr dirty="0"/>
              <a:t> </a:t>
            </a:r>
            <a:r>
              <a:rPr dirty="0" err="1"/>
              <a:t>상위</a:t>
            </a:r>
            <a:r>
              <a:rPr dirty="0"/>
              <a:t> 1,000개 </a:t>
            </a:r>
            <a:r>
              <a:rPr dirty="0" err="1"/>
              <a:t>종목에서</a:t>
            </a:r>
            <a:r>
              <a:rPr dirty="0"/>
              <a:t> NN3의 </a:t>
            </a:r>
            <a:r>
              <a:rPr dirty="0" err="1"/>
              <a:t>R제곱은</a:t>
            </a:r>
            <a:r>
              <a:rPr dirty="0"/>
              <a:t> 0.70퍼센트까지 </a:t>
            </a:r>
            <a:r>
              <a:rPr dirty="0" err="1"/>
              <a:t>올라갑니다</a:t>
            </a:r>
            <a:r>
              <a:rPr dirty="0"/>
              <a:t>. </a:t>
            </a:r>
            <a:r>
              <a:rPr dirty="0" err="1"/>
              <a:t>비선형</a:t>
            </a:r>
            <a:r>
              <a:rPr dirty="0"/>
              <a:t> </a:t>
            </a:r>
            <a:r>
              <a:rPr dirty="0" err="1"/>
              <a:t>모형의</a:t>
            </a:r>
            <a:r>
              <a:rPr dirty="0"/>
              <a:t> </a:t>
            </a:r>
            <a:r>
              <a:rPr dirty="0" err="1"/>
              <a:t>개선이</a:t>
            </a:r>
            <a:r>
              <a:rPr dirty="0"/>
              <a:t> </a:t>
            </a:r>
            <a:r>
              <a:rPr dirty="0" err="1"/>
              <a:t>극단적인</a:t>
            </a:r>
            <a:r>
              <a:rPr dirty="0"/>
              <a:t> </a:t>
            </a:r>
            <a:r>
              <a:rPr dirty="0" err="1"/>
              <a:t>소형주에만</a:t>
            </a:r>
            <a:r>
              <a:rPr dirty="0"/>
              <a:t> </a:t>
            </a:r>
            <a:r>
              <a:rPr dirty="0" err="1"/>
              <a:t>의존하지</a:t>
            </a:r>
            <a:r>
              <a:rPr dirty="0"/>
              <a:t> </a:t>
            </a:r>
            <a:r>
              <a:rPr dirty="0" err="1"/>
              <a:t>않는다는</a:t>
            </a:r>
            <a:r>
              <a:rPr dirty="0"/>
              <a:t> </a:t>
            </a:r>
            <a:r>
              <a:rPr dirty="0" err="1"/>
              <a:t>결과입니다</a:t>
            </a:r>
            <a:r>
              <a:rPr dirty="0"/>
              <a:t>.</a:t>
            </a:r>
          </a:p>
          <a:p>
            <a:endParaRPr dirty="0"/>
          </a:p>
          <a:p>
            <a:r>
              <a:rPr dirty="0"/>
              <a:t>[Sources]</a:t>
            </a:r>
          </a:p>
          <a:p>
            <a:r>
              <a:rPr dirty="0"/>
              <a:t>- Gu, Kelly, and Xiu (2020), Table 1 and Figure 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R제곱이</a:t>
            </a:r>
            <a:r>
              <a:rPr dirty="0"/>
              <a:t> 1퍼센트도 </a:t>
            </a:r>
            <a:r>
              <a:rPr dirty="0" err="1"/>
              <a:t>안</a:t>
            </a:r>
            <a:r>
              <a:rPr dirty="0"/>
              <a:t> </a:t>
            </a:r>
            <a:r>
              <a:rPr dirty="0" err="1"/>
              <a:t>되는데</a:t>
            </a:r>
            <a:r>
              <a:rPr dirty="0"/>
              <a:t> </a:t>
            </a:r>
            <a:r>
              <a:rPr dirty="0" err="1"/>
              <a:t>의미가</a:t>
            </a:r>
            <a:r>
              <a:rPr dirty="0"/>
              <a:t> </a:t>
            </a:r>
            <a:r>
              <a:rPr dirty="0" err="1"/>
              <a:t>있느냐는</a:t>
            </a:r>
            <a:r>
              <a:rPr dirty="0"/>
              <a:t> </a:t>
            </a:r>
            <a:r>
              <a:rPr dirty="0" err="1"/>
              <a:t>질문이</a:t>
            </a:r>
            <a:r>
              <a:rPr dirty="0"/>
              <a:t> </a:t>
            </a:r>
            <a:r>
              <a:rPr dirty="0" err="1"/>
              <a:t>가능합니다</a:t>
            </a:r>
            <a:r>
              <a:rPr dirty="0"/>
              <a:t>. </a:t>
            </a:r>
            <a:r>
              <a:rPr dirty="0" err="1"/>
              <a:t>여기서는</a:t>
            </a:r>
            <a:r>
              <a:rPr dirty="0"/>
              <a:t> </a:t>
            </a:r>
            <a:r>
              <a:rPr dirty="0" err="1"/>
              <a:t>개별</a:t>
            </a:r>
            <a:r>
              <a:rPr dirty="0"/>
              <a:t> </a:t>
            </a:r>
            <a:r>
              <a:rPr dirty="0" err="1"/>
              <a:t>종목의</a:t>
            </a:r>
            <a:r>
              <a:rPr dirty="0"/>
              <a:t> </a:t>
            </a:r>
            <a:r>
              <a:rPr dirty="0" err="1"/>
              <a:t>정확한</a:t>
            </a:r>
            <a:r>
              <a:rPr dirty="0"/>
              <a:t> </a:t>
            </a:r>
            <a:r>
              <a:rPr dirty="0" err="1"/>
              <a:t>다음</a:t>
            </a:r>
            <a:r>
              <a:rPr dirty="0"/>
              <a:t> </a:t>
            </a:r>
            <a:r>
              <a:rPr dirty="0" err="1"/>
              <a:t>달</a:t>
            </a:r>
            <a:r>
              <a:rPr dirty="0"/>
              <a:t> </a:t>
            </a:r>
            <a:r>
              <a:rPr dirty="0" err="1"/>
              <a:t>수익률을</a:t>
            </a:r>
            <a:r>
              <a:rPr dirty="0"/>
              <a:t> </a:t>
            </a:r>
            <a:r>
              <a:rPr dirty="0" err="1"/>
              <a:t>맞히는</a:t>
            </a:r>
            <a:r>
              <a:rPr dirty="0"/>
              <a:t> </a:t>
            </a:r>
            <a:r>
              <a:rPr dirty="0" err="1"/>
              <a:t>것보다</a:t>
            </a:r>
            <a:r>
              <a:rPr dirty="0"/>
              <a:t> </a:t>
            </a:r>
            <a:r>
              <a:rPr dirty="0" err="1"/>
              <a:t>상대적인</a:t>
            </a:r>
            <a:r>
              <a:rPr dirty="0"/>
              <a:t> </a:t>
            </a:r>
            <a:r>
              <a:rPr dirty="0" err="1"/>
              <a:t>순위를</a:t>
            </a:r>
            <a:r>
              <a:rPr dirty="0"/>
              <a:t> </a:t>
            </a:r>
            <a:r>
              <a:rPr dirty="0" err="1"/>
              <a:t>구분하는</a:t>
            </a:r>
            <a:r>
              <a:rPr dirty="0"/>
              <a:t> </a:t>
            </a:r>
            <a:r>
              <a:rPr dirty="0" err="1"/>
              <a:t>능력이</a:t>
            </a:r>
            <a:r>
              <a:rPr dirty="0"/>
              <a:t> </a:t>
            </a:r>
            <a:r>
              <a:rPr dirty="0" err="1"/>
              <a:t>더</a:t>
            </a:r>
            <a:r>
              <a:rPr dirty="0"/>
              <a:t> </a:t>
            </a:r>
            <a:r>
              <a:rPr dirty="0" err="1"/>
              <a:t>중요합니다</a:t>
            </a:r>
            <a:r>
              <a:rPr dirty="0"/>
              <a:t>. </a:t>
            </a:r>
            <a:r>
              <a:rPr dirty="0" err="1"/>
              <a:t>여러</a:t>
            </a:r>
            <a:r>
              <a:rPr dirty="0"/>
              <a:t> </a:t>
            </a:r>
            <a:r>
              <a:rPr dirty="0" err="1"/>
              <a:t>종목을</a:t>
            </a:r>
            <a:r>
              <a:rPr dirty="0"/>
              <a:t> </a:t>
            </a:r>
            <a:r>
              <a:rPr dirty="0" err="1"/>
              <a:t>포트폴리오로</a:t>
            </a:r>
            <a:r>
              <a:rPr dirty="0"/>
              <a:t> </a:t>
            </a:r>
            <a:r>
              <a:rPr dirty="0" err="1"/>
              <a:t>묶으면</a:t>
            </a:r>
            <a:r>
              <a:rPr dirty="0"/>
              <a:t> </a:t>
            </a:r>
            <a:r>
              <a:rPr dirty="0" err="1"/>
              <a:t>예측하기</a:t>
            </a:r>
            <a:r>
              <a:rPr dirty="0"/>
              <a:t> </a:t>
            </a:r>
            <a:r>
              <a:rPr dirty="0" err="1"/>
              <a:t>어려운</a:t>
            </a:r>
            <a:r>
              <a:rPr dirty="0"/>
              <a:t> </a:t>
            </a:r>
            <a:r>
              <a:rPr dirty="0" err="1"/>
              <a:t>기업고유</a:t>
            </a:r>
            <a:r>
              <a:rPr dirty="0"/>
              <a:t> </a:t>
            </a:r>
            <a:r>
              <a:rPr dirty="0" err="1"/>
              <a:t>뉴스는</a:t>
            </a:r>
            <a:r>
              <a:rPr dirty="0"/>
              <a:t> </a:t>
            </a:r>
            <a:r>
              <a:rPr dirty="0" err="1"/>
              <a:t>상당</a:t>
            </a:r>
            <a:r>
              <a:rPr dirty="0"/>
              <a:t> </a:t>
            </a:r>
            <a:r>
              <a:rPr dirty="0" err="1"/>
              <a:t>부분</a:t>
            </a:r>
            <a:r>
              <a:rPr dirty="0"/>
              <a:t> </a:t>
            </a:r>
            <a:r>
              <a:rPr dirty="0" err="1"/>
              <a:t>분산되고</a:t>
            </a:r>
            <a:r>
              <a:rPr dirty="0"/>
              <a:t> </a:t>
            </a:r>
            <a:r>
              <a:rPr dirty="0" err="1"/>
              <a:t>기대수익률</a:t>
            </a:r>
            <a:r>
              <a:rPr dirty="0"/>
              <a:t> </a:t>
            </a:r>
            <a:r>
              <a:rPr dirty="0" err="1"/>
              <a:t>차이가</a:t>
            </a:r>
            <a:r>
              <a:rPr dirty="0"/>
              <a:t> </a:t>
            </a:r>
            <a:r>
              <a:rPr dirty="0" err="1"/>
              <a:t>남을</a:t>
            </a:r>
            <a:r>
              <a:rPr dirty="0"/>
              <a:t> </a:t>
            </a:r>
            <a:r>
              <a:rPr dirty="0" err="1"/>
              <a:t>수</a:t>
            </a:r>
            <a:r>
              <a:rPr dirty="0"/>
              <a:t> </a:t>
            </a:r>
            <a:r>
              <a:rPr dirty="0" err="1"/>
              <a:t>있습니다</a:t>
            </a:r>
            <a:r>
              <a:rPr dirty="0"/>
              <a:t>. </a:t>
            </a:r>
            <a:r>
              <a:rPr dirty="0" err="1"/>
              <a:t>그래서</a:t>
            </a:r>
            <a:r>
              <a:rPr dirty="0"/>
              <a:t> </a:t>
            </a:r>
            <a:r>
              <a:rPr dirty="0" err="1"/>
              <a:t>저자들은</a:t>
            </a:r>
            <a:r>
              <a:rPr dirty="0"/>
              <a:t> </a:t>
            </a:r>
            <a:r>
              <a:rPr dirty="0" err="1"/>
              <a:t>점예측</a:t>
            </a:r>
            <a:r>
              <a:rPr dirty="0"/>
              <a:t> </a:t>
            </a:r>
            <a:r>
              <a:rPr dirty="0" err="1"/>
              <a:t>정확도만</a:t>
            </a:r>
            <a:r>
              <a:rPr dirty="0"/>
              <a:t> </a:t>
            </a:r>
            <a:r>
              <a:rPr dirty="0" err="1"/>
              <a:t>보지</a:t>
            </a:r>
            <a:r>
              <a:rPr dirty="0"/>
              <a:t> </a:t>
            </a:r>
            <a:r>
              <a:rPr dirty="0" err="1"/>
              <a:t>않고</a:t>
            </a:r>
            <a:r>
              <a:rPr dirty="0"/>
              <a:t> </a:t>
            </a:r>
            <a:r>
              <a:rPr dirty="0" err="1"/>
              <a:t>예측수익률에</a:t>
            </a:r>
            <a:r>
              <a:rPr dirty="0"/>
              <a:t> </a:t>
            </a:r>
            <a:r>
              <a:rPr dirty="0" err="1"/>
              <a:t>따라</a:t>
            </a:r>
            <a:r>
              <a:rPr dirty="0"/>
              <a:t> </a:t>
            </a:r>
            <a:r>
              <a:rPr dirty="0" err="1"/>
              <a:t>종목을</a:t>
            </a:r>
            <a:r>
              <a:rPr dirty="0"/>
              <a:t> </a:t>
            </a:r>
            <a:r>
              <a:rPr dirty="0" err="1"/>
              <a:t>정렬한</a:t>
            </a:r>
            <a:r>
              <a:rPr dirty="0"/>
              <a:t> </a:t>
            </a:r>
            <a:r>
              <a:rPr dirty="0" err="1"/>
              <a:t>포트폴리오로</a:t>
            </a:r>
            <a:r>
              <a:rPr dirty="0"/>
              <a:t> </a:t>
            </a:r>
            <a:r>
              <a:rPr dirty="0" err="1"/>
              <a:t>경제적</a:t>
            </a:r>
            <a:r>
              <a:rPr dirty="0"/>
              <a:t> </a:t>
            </a:r>
            <a:r>
              <a:rPr dirty="0" err="1"/>
              <a:t>의미를</a:t>
            </a:r>
            <a:r>
              <a:rPr dirty="0"/>
              <a:t> </a:t>
            </a:r>
            <a:r>
              <a:rPr dirty="0" err="1"/>
              <a:t>검증합니다</a:t>
            </a:r>
            <a:r>
              <a:rPr dirty="0"/>
              <a:t>.</a:t>
            </a:r>
          </a:p>
          <a:p>
            <a:endParaRPr dirty="0"/>
          </a:p>
          <a:p>
            <a:r>
              <a:rPr dirty="0"/>
              <a:t>[Sources]</a:t>
            </a:r>
          </a:p>
          <a:p>
            <a:r>
              <a:rPr dirty="0"/>
              <a:t>- Gu, Kelly, and Xiu (2020), Sections 2.2-2.3.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모형별 변수 중요도는 상당히 일관됩니다. 모멘텀, 산업모멘텀, 단기반전 같은 가격추세 변수가 가장 중요합니다. 시가총액, 거래대금, 스프레드 같은 유동성 변수와 변동성, 고유변동성, 베타 같은 위험변수도 상위에 있습니다. 즉 머신러닝이 전혀 새로운 팩터를 발견했다기보다, 익숙한 신호를 비선형적으로 결합해 예측력을 높였다고 보는 편이 정확합니다. 변수 중요도는 예측 기여도이며 경제적 인과관계를 의미하지는 않습니다.</a:t>
            </a:r>
          </a:p>
          <a:p>
            <a:endParaRPr/>
          </a:p>
          <a:p>
            <a:r>
              <a:t>[Sources]</a:t>
            </a:r>
          </a:p>
          <a:p>
            <a:r>
              <a:t>- Gu, Kelly, and Xiu (2020), Figure 5 and Section 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비선형</a:t>
            </a:r>
            <a:r>
              <a:rPr dirty="0"/>
              <a:t> </a:t>
            </a:r>
            <a:r>
              <a:rPr dirty="0" err="1"/>
              <a:t>상호작용을</a:t>
            </a:r>
            <a:r>
              <a:rPr dirty="0"/>
              <a:t> </a:t>
            </a:r>
            <a:r>
              <a:rPr dirty="0" err="1"/>
              <a:t>예로</a:t>
            </a:r>
            <a:r>
              <a:rPr dirty="0"/>
              <a:t> </a:t>
            </a:r>
            <a:r>
              <a:rPr dirty="0" err="1"/>
              <a:t>설명하겠습니다</a:t>
            </a:r>
            <a:r>
              <a:rPr dirty="0"/>
              <a:t>. </a:t>
            </a:r>
            <a:r>
              <a:rPr dirty="0" err="1"/>
              <a:t>선형모형은</a:t>
            </a:r>
            <a:r>
              <a:rPr dirty="0"/>
              <a:t> </a:t>
            </a:r>
            <a:r>
              <a:rPr dirty="0" err="1"/>
              <a:t>모멘텀에</a:t>
            </a:r>
            <a:r>
              <a:rPr dirty="0"/>
              <a:t> </a:t>
            </a:r>
            <a:r>
              <a:rPr dirty="0" err="1"/>
              <a:t>모든</a:t>
            </a:r>
            <a:r>
              <a:rPr dirty="0"/>
              <a:t> </a:t>
            </a:r>
            <a:r>
              <a:rPr dirty="0" err="1"/>
              <a:t>종목과</a:t>
            </a:r>
            <a:r>
              <a:rPr dirty="0"/>
              <a:t> </a:t>
            </a:r>
            <a:r>
              <a:rPr dirty="0" err="1"/>
              <a:t>모든</a:t>
            </a:r>
            <a:r>
              <a:rPr dirty="0"/>
              <a:t> </a:t>
            </a:r>
            <a:r>
              <a:rPr dirty="0" err="1"/>
              <a:t>시점에서</a:t>
            </a:r>
            <a:r>
              <a:rPr dirty="0"/>
              <a:t> </a:t>
            </a:r>
            <a:r>
              <a:rPr dirty="0" err="1"/>
              <a:t>같은</a:t>
            </a:r>
            <a:r>
              <a:rPr dirty="0"/>
              <a:t> </a:t>
            </a:r>
            <a:r>
              <a:rPr dirty="0" err="1"/>
              <a:t>가중치를</a:t>
            </a:r>
            <a:r>
              <a:rPr dirty="0"/>
              <a:t> </a:t>
            </a:r>
            <a:r>
              <a:rPr dirty="0" err="1"/>
              <a:t>줍니다</a:t>
            </a:r>
            <a:r>
              <a:rPr dirty="0"/>
              <a:t>. </a:t>
            </a:r>
            <a:r>
              <a:rPr dirty="0" err="1"/>
              <a:t>하지만</a:t>
            </a:r>
            <a:r>
              <a:rPr dirty="0"/>
              <a:t> </a:t>
            </a:r>
            <a:r>
              <a:rPr dirty="0" err="1"/>
              <a:t>실제로는</a:t>
            </a:r>
            <a:r>
              <a:rPr dirty="0"/>
              <a:t> </a:t>
            </a:r>
            <a:r>
              <a:rPr dirty="0" err="1"/>
              <a:t>유동성이</a:t>
            </a:r>
            <a:r>
              <a:rPr dirty="0"/>
              <a:t> </a:t>
            </a:r>
            <a:r>
              <a:rPr dirty="0" err="1"/>
              <a:t>높은</a:t>
            </a:r>
            <a:r>
              <a:rPr dirty="0"/>
              <a:t> </a:t>
            </a:r>
            <a:r>
              <a:rPr dirty="0" err="1"/>
              <a:t>종목에서만</a:t>
            </a:r>
            <a:r>
              <a:rPr dirty="0"/>
              <a:t> </a:t>
            </a:r>
            <a:r>
              <a:rPr dirty="0" err="1"/>
              <a:t>모멘텀이</a:t>
            </a:r>
            <a:r>
              <a:rPr dirty="0"/>
              <a:t> </a:t>
            </a:r>
            <a:r>
              <a:rPr dirty="0" err="1"/>
              <a:t>강할</a:t>
            </a:r>
            <a:r>
              <a:rPr dirty="0"/>
              <a:t> </a:t>
            </a:r>
            <a:r>
              <a:rPr dirty="0" err="1"/>
              <a:t>수</a:t>
            </a:r>
            <a:r>
              <a:rPr dirty="0"/>
              <a:t> </a:t>
            </a:r>
            <a:r>
              <a:rPr dirty="0" err="1"/>
              <a:t>있고</a:t>
            </a:r>
            <a:r>
              <a:rPr dirty="0"/>
              <a:t>, </a:t>
            </a:r>
            <a:r>
              <a:rPr dirty="0" err="1"/>
              <a:t>한</a:t>
            </a:r>
            <a:r>
              <a:rPr dirty="0"/>
              <a:t> </a:t>
            </a:r>
            <a:r>
              <a:rPr dirty="0" err="1"/>
              <a:t>달</a:t>
            </a:r>
            <a:r>
              <a:rPr dirty="0"/>
              <a:t> </a:t>
            </a:r>
            <a:r>
              <a:rPr dirty="0" err="1"/>
              <a:t>수익률이</a:t>
            </a:r>
            <a:r>
              <a:rPr dirty="0"/>
              <a:t> </a:t>
            </a:r>
            <a:r>
              <a:rPr dirty="0" err="1"/>
              <a:t>매우</a:t>
            </a:r>
            <a:r>
              <a:rPr dirty="0"/>
              <a:t> </a:t>
            </a:r>
            <a:r>
              <a:rPr dirty="0" err="1"/>
              <a:t>극단적일</a:t>
            </a:r>
            <a:r>
              <a:rPr dirty="0"/>
              <a:t> </a:t>
            </a:r>
            <a:r>
              <a:rPr dirty="0" err="1"/>
              <a:t>때만</a:t>
            </a:r>
            <a:r>
              <a:rPr dirty="0"/>
              <a:t> </a:t>
            </a:r>
            <a:r>
              <a:rPr dirty="0" err="1"/>
              <a:t>반전이</a:t>
            </a:r>
            <a:r>
              <a:rPr dirty="0"/>
              <a:t> </a:t>
            </a:r>
            <a:r>
              <a:rPr dirty="0" err="1"/>
              <a:t>나타날</a:t>
            </a:r>
            <a:r>
              <a:rPr dirty="0"/>
              <a:t> </a:t>
            </a:r>
            <a:r>
              <a:rPr dirty="0" err="1"/>
              <a:t>수</a:t>
            </a:r>
            <a:r>
              <a:rPr dirty="0"/>
              <a:t> </a:t>
            </a:r>
            <a:r>
              <a:rPr dirty="0" err="1"/>
              <a:t>있습니다</a:t>
            </a:r>
            <a:r>
              <a:rPr dirty="0"/>
              <a:t>. </a:t>
            </a:r>
            <a:r>
              <a:rPr dirty="0" err="1"/>
              <a:t>가치평가</a:t>
            </a:r>
            <a:r>
              <a:rPr dirty="0"/>
              <a:t> </a:t>
            </a:r>
            <a:r>
              <a:rPr dirty="0" err="1"/>
              <a:t>신호도</a:t>
            </a:r>
            <a:r>
              <a:rPr dirty="0"/>
              <a:t> </a:t>
            </a:r>
            <a:r>
              <a:rPr dirty="0" err="1"/>
              <a:t>경기상태에</a:t>
            </a:r>
            <a:r>
              <a:rPr dirty="0"/>
              <a:t> </a:t>
            </a:r>
            <a:r>
              <a:rPr dirty="0" err="1"/>
              <a:t>따라</a:t>
            </a:r>
            <a:r>
              <a:rPr dirty="0"/>
              <a:t> </a:t>
            </a:r>
            <a:r>
              <a:rPr dirty="0" err="1"/>
              <a:t>다르게</a:t>
            </a:r>
            <a:r>
              <a:rPr dirty="0"/>
              <a:t> </a:t>
            </a:r>
            <a:r>
              <a:rPr dirty="0" err="1"/>
              <a:t>작동할</a:t>
            </a:r>
            <a:r>
              <a:rPr dirty="0"/>
              <a:t> </a:t>
            </a:r>
            <a:r>
              <a:rPr dirty="0" err="1"/>
              <a:t>수</a:t>
            </a:r>
            <a:r>
              <a:rPr dirty="0"/>
              <a:t> </a:t>
            </a:r>
            <a:r>
              <a:rPr dirty="0" err="1"/>
              <a:t>있습니다</a:t>
            </a:r>
            <a:r>
              <a:rPr dirty="0"/>
              <a:t>. </a:t>
            </a:r>
            <a:r>
              <a:rPr dirty="0" err="1"/>
              <a:t>트리는</a:t>
            </a:r>
            <a:r>
              <a:rPr dirty="0"/>
              <a:t> </a:t>
            </a:r>
            <a:r>
              <a:rPr dirty="0" err="1"/>
              <a:t>임계값에</a:t>
            </a:r>
            <a:r>
              <a:rPr dirty="0"/>
              <a:t> </a:t>
            </a:r>
            <a:r>
              <a:rPr dirty="0" err="1"/>
              <a:t>따라</a:t>
            </a:r>
            <a:r>
              <a:rPr dirty="0"/>
              <a:t> </a:t>
            </a:r>
            <a:r>
              <a:rPr dirty="0" err="1"/>
              <a:t>표본을</a:t>
            </a:r>
            <a:r>
              <a:rPr dirty="0"/>
              <a:t> </a:t>
            </a:r>
            <a:r>
              <a:rPr dirty="0" err="1"/>
              <a:t>나누고</a:t>
            </a:r>
            <a:r>
              <a:rPr dirty="0"/>
              <a:t>, </a:t>
            </a:r>
            <a:r>
              <a:rPr dirty="0" err="1"/>
              <a:t>신경망은</a:t>
            </a:r>
            <a:r>
              <a:rPr dirty="0"/>
              <a:t> </a:t>
            </a:r>
            <a:r>
              <a:rPr dirty="0" err="1"/>
              <a:t>여러</a:t>
            </a:r>
            <a:r>
              <a:rPr dirty="0"/>
              <a:t> </a:t>
            </a:r>
            <a:r>
              <a:rPr dirty="0" err="1"/>
              <a:t>변수를</a:t>
            </a:r>
            <a:r>
              <a:rPr dirty="0"/>
              <a:t> </a:t>
            </a:r>
            <a:r>
              <a:rPr dirty="0" err="1"/>
              <a:t>함께</a:t>
            </a:r>
            <a:r>
              <a:rPr dirty="0"/>
              <a:t> </a:t>
            </a:r>
            <a:r>
              <a:rPr dirty="0" err="1"/>
              <a:t>변환해</a:t>
            </a:r>
            <a:r>
              <a:rPr dirty="0"/>
              <a:t> </a:t>
            </a:r>
            <a:r>
              <a:rPr dirty="0" err="1"/>
              <a:t>이런</a:t>
            </a:r>
            <a:r>
              <a:rPr dirty="0"/>
              <a:t> </a:t>
            </a:r>
            <a:r>
              <a:rPr dirty="0" err="1"/>
              <a:t>조건부</a:t>
            </a:r>
            <a:r>
              <a:rPr dirty="0"/>
              <a:t> </a:t>
            </a:r>
            <a:r>
              <a:rPr dirty="0" err="1"/>
              <a:t>관계를</a:t>
            </a:r>
            <a:r>
              <a:rPr dirty="0"/>
              <a:t> </a:t>
            </a:r>
            <a:r>
              <a:rPr dirty="0" err="1"/>
              <a:t>학습합니다</a:t>
            </a:r>
            <a:r>
              <a:rPr dirty="0"/>
              <a:t>.</a:t>
            </a:r>
          </a:p>
          <a:p>
            <a:endParaRPr dirty="0"/>
          </a:p>
          <a:p>
            <a:r>
              <a:rPr dirty="0"/>
              <a:t>[Sources]</a:t>
            </a:r>
          </a:p>
          <a:p>
            <a:r>
              <a:rPr dirty="0"/>
              <a:t>- Gu, Kelly, and Xiu (2020), Sections 1 and 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포트폴리오 검정은 매월 반복됩니다. 먼저 모든 적격 종목의 다음 달 수익률을 예측합니다. 예측값으로 종목을 10개 분위로 나누고 가장 높은 10분위를 매수하고 가장 낮은 10분위를 매도합니다. 그 차이를 high-minus-low 포트폴리오라고 합니다. 이 과정은 1987년부터 2016년까지 표본외 구간에서만 수행됩니다. 주요 결과는 가치가중이며 동일가중 결과도 함께 제시합니다.</a:t>
            </a:r>
          </a:p>
          <a:p>
            <a:endParaRPr/>
          </a:p>
          <a:p>
            <a:r>
              <a:t>[Sources]</a:t>
            </a:r>
          </a:p>
          <a:p>
            <a:r>
              <a:t>- Gu, Kelly, and Xiu (2020), Section 2.3.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가치가중 high-minus-low 포트폴리오에서 Huber loss를 적용한 GBRT는 월 0.99퍼센트, 연율 샤프지수 0.81입니다. NN3는 월 2.12퍼센트와 샤프 1.20, NN4는 월 2.26퍼센트와 샤프 1.35를 기록합니다. 통계적 예측력 개선이 포트폴리오 성과로 이어진다는 결과입니다. 다만 이 수익률은 거래비용 차감 전이라는 점을 반드시 같이 봐야 합니다.</a:t>
            </a:r>
          </a:p>
          <a:p>
            <a:endParaRPr/>
          </a:p>
          <a:p>
            <a:r>
              <a:t>[Sources]</a:t>
            </a:r>
          </a:p>
          <a:p>
            <a:r>
              <a:t>- Gu, Kelly, and Xiu (2020), Table 7.</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FF5에 모멘텀을 추가해 통제한 가치가중 월 알파는 NN3가 1.52퍼센트, NN4가 1.76퍼센트이고 t값도 높습니다. 그러나 월 회전율은 두 모형 모두 120퍼센트를 넘습니다. 최대낙폭도 NN4는 51.78퍼센트입니다. 따라서 기존 팩터로 설명되지 않는 알파가 있다는 통계적 결론과, 실제 투자자가 같은 성과를 얻을 수 있는지는 별개의 문제입니다. 거래비용과 시장충격을 반영한 순성과가 논문의 핵심 한계로 남습니다.</a:t>
            </a:r>
          </a:p>
          <a:p>
            <a:endParaRPr/>
          </a:p>
          <a:p>
            <a:r>
              <a:t>[Sources]</a:t>
            </a:r>
          </a:p>
          <a:p>
            <a:r>
              <a:t>- Gu, Kelly, and Xiu (2020), Table 8.</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누적성과를 분해하면 많은 수익이 좋은 종목을 골라내는 롱 사이드에서 발생합니다. 2000년 이후 여러 모형의 숏 포트폴리오는 거의 평평합니다. 여러 모형을 결합하면 동일가중 롱숏 샤프는 2.49, 가치가중은 1.33입니다. 이 결과는 단일 알고리즘보다 앙상블의 가능성을 보여주지만, 동시에 공매도 제약과 비용을 고려하면 숏 사이드 구현은 더 어렵다는 점도 보여줍니다.</a:t>
            </a:r>
          </a:p>
          <a:p>
            <a:endParaRPr/>
          </a:p>
          <a:p>
            <a:r>
              <a:t>[Sources]</a:t>
            </a:r>
          </a:p>
          <a:p>
            <a:r>
              <a:t>- Gu, Kelly, and Xiu (2020), Figure 9 and Section 2.3.</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키페이퍼의 결론을 정리하면 다섯 가지입니다. 머신러닝은 미국주식의 표본외 위험 프리미엄 측정을 개선합니다. 트리와 신경망이 선형모형보다 우수하고, 핵심은 변수 개수보다 비선형 상호작용입니다. 중요한 변수는 모멘텀, 유동성, 변동성에 집중됩니다. 또한 금융데이터처럼 신호대잡음비가 낮은 환경에서는 깊은 모형이 항상 우수하지 않고 얕고 규제화된 모형이 안정적입니다.</a:t>
            </a:r>
          </a:p>
          <a:p>
            <a:endParaRPr/>
          </a:p>
          <a:p>
            <a:r>
              <a:t>[Sources]</a:t>
            </a:r>
          </a:p>
          <a:p>
            <a:r>
              <a:t>- Gu, Kelly, and Xiu (2020), Conclusion.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가장</a:t>
            </a:r>
            <a:r>
              <a:rPr dirty="0"/>
              <a:t> </a:t>
            </a:r>
            <a:r>
              <a:rPr dirty="0" err="1"/>
              <a:t>큰</a:t>
            </a:r>
            <a:r>
              <a:rPr dirty="0"/>
              <a:t> </a:t>
            </a:r>
            <a:r>
              <a:rPr dirty="0" err="1"/>
              <a:t>장점은</a:t>
            </a:r>
            <a:r>
              <a:rPr dirty="0"/>
              <a:t> 30년의 </a:t>
            </a:r>
            <a:r>
              <a:rPr dirty="0" err="1"/>
              <a:t>테스트기간을</a:t>
            </a:r>
            <a:r>
              <a:rPr dirty="0"/>
              <a:t> </a:t>
            </a:r>
            <a:r>
              <a:rPr dirty="0" err="1"/>
              <a:t>추정과</a:t>
            </a:r>
            <a:r>
              <a:rPr dirty="0"/>
              <a:t> </a:t>
            </a:r>
            <a:r>
              <a:rPr dirty="0" err="1"/>
              <a:t>튜닝에서</a:t>
            </a:r>
            <a:r>
              <a:rPr dirty="0"/>
              <a:t> </a:t>
            </a:r>
            <a:r>
              <a:rPr dirty="0" err="1"/>
              <a:t>분리한</a:t>
            </a:r>
            <a:r>
              <a:rPr dirty="0"/>
              <a:t> </a:t>
            </a:r>
            <a:r>
              <a:rPr dirty="0" err="1"/>
              <a:t>것입니다</a:t>
            </a:r>
            <a:r>
              <a:rPr dirty="0"/>
              <a:t>. </a:t>
            </a:r>
            <a:r>
              <a:rPr dirty="0" err="1"/>
              <a:t>주요</a:t>
            </a:r>
            <a:r>
              <a:rPr dirty="0"/>
              <a:t> </a:t>
            </a:r>
            <a:r>
              <a:rPr dirty="0" err="1"/>
              <a:t>머신러닝</a:t>
            </a:r>
            <a:r>
              <a:rPr dirty="0"/>
              <a:t> </a:t>
            </a:r>
            <a:r>
              <a:rPr dirty="0" err="1"/>
              <a:t>계열을</a:t>
            </a:r>
            <a:r>
              <a:rPr dirty="0"/>
              <a:t> </a:t>
            </a:r>
            <a:r>
              <a:rPr dirty="0" err="1"/>
              <a:t>동일한</a:t>
            </a:r>
            <a:r>
              <a:rPr dirty="0"/>
              <a:t> </a:t>
            </a:r>
            <a:r>
              <a:rPr dirty="0" err="1"/>
              <a:t>조건에서</a:t>
            </a:r>
            <a:r>
              <a:rPr dirty="0"/>
              <a:t> </a:t>
            </a:r>
            <a:r>
              <a:rPr dirty="0" err="1"/>
              <a:t>비교하고</a:t>
            </a:r>
            <a:r>
              <a:rPr dirty="0"/>
              <a:t> </a:t>
            </a:r>
            <a:r>
              <a:rPr dirty="0" err="1"/>
              <a:t>통계적</a:t>
            </a:r>
            <a:r>
              <a:rPr dirty="0"/>
              <a:t> </a:t>
            </a:r>
            <a:r>
              <a:rPr dirty="0" err="1"/>
              <a:t>예측력과</a:t>
            </a:r>
            <a:r>
              <a:rPr dirty="0"/>
              <a:t> </a:t>
            </a:r>
            <a:r>
              <a:rPr dirty="0" err="1"/>
              <a:t>경제적</a:t>
            </a:r>
            <a:r>
              <a:rPr dirty="0"/>
              <a:t> </a:t>
            </a:r>
            <a:r>
              <a:rPr dirty="0" err="1"/>
              <a:t>포트폴리오</a:t>
            </a:r>
            <a:r>
              <a:rPr dirty="0"/>
              <a:t> </a:t>
            </a:r>
            <a:r>
              <a:rPr dirty="0" err="1"/>
              <a:t>성과를</a:t>
            </a:r>
            <a:r>
              <a:rPr dirty="0"/>
              <a:t> </a:t>
            </a:r>
            <a:r>
              <a:rPr dirty="0" err="1"/>
              <a:t>연결한</a:t>
            </a:r>
            <a:r>
              <a:rPr dirty="0"/>
              <a:t> </a:t>
            </a:r>
            <a:r>
              <a:rPr dirty="0" err="1"/>
              <a:t>점도</a:t>
            </a:r>
            <a:r>
              <a:rPr dirty="0"/>
              <a:t> </a:t>
            </a:r>
            <a:r>
              <a:rPr dirty="0" err="1"/>
              <a:t>강합니다</a:t>
            </a:r>
            <a:r>
              <a:rPr dirty="0"/>
              <a:t>. </a:t>
            </a:r>
            <a:r>
              <a:rPr dirty="0" err="1"/>
              <a:t>반면</a:t>
            </a:r>
            <a:r>
              <a:rPr dirty="0"/>
              <a:t> </a:t>
            </a:r>
            <a:r>
              <a:rPr dirty="0" err="1"/>
              <a:t>미국시장</a:t>
            </a:r>
            <a:r>
              <a:rPr dirty="0"/>
              <a:t> </a:t>
            </a:r>
            <a:r>
              <a:rPr dirty="0" err="1"/>
              <a:t>결과를</a:t>
            </a:r>
            <a:r>
              <a:rPr dirty="0"/>
              <a:t> </a:t>
            </a:r>
            <a:r>
              <a:rPr dirty="0" err="1"/>
              <a:t>다른</a:t>
            </a:r>
            <a:r>
              <a:rPr dirty="0"/>
              <a:t> </a:t>
            </a:r>
            <a:r>
              <a:rPr dirty="0" err="1"/>
              <a:t>시장에</a:t>
            </a:r>
            <a:r>
              <a:rPr dirty="0"/>
              <a:t> </a:t>
            </a:r>
            <a:r>
              <a:rPr dirty="0" err="1"/>
              <a:t>그대로</a:t>
            </a:r>
            <a:r>
              <a:rPr dirty="0"/>
              <a:t> </a:t>
            </a:r>
            <a:r>
              <a:rPr dirty="0" err="1"/>
              <a:t>적용할</a:t>
            </a:r>
            <a:r>
              <a:rPr dirty="0"/>
              <a:t> </a:t>
            </a:r>
            <a:r>
              <a:rPr dirty="0" err="1"/>
              <a:t>수는</a:t>
            </a:r>
            <a:r>
              <a:rPr dirty="0"/>
              <a:t> </a:t>
            </a:r>
            <a:r>
              <a:rPr dirty="0" err="1"/>
              <a:t>없습니다</a:t>
            </a:r>
            <a:r>
              <a:rPr dirty="0"/>
              <a:t>. </a:t>
            </a:r>
            <a:r>
              <a:rPr dirty="0" err="1"/>
              <a:t>회전율은</a:t>
            </a:r>
            <a:r>
              <a:rPr dirty="0"/>
              <a:t> </a:t>
            </a:r>
            <a:r>
              <a:rPr dirty="0" err="1"/>
              <a:t>높지만</a:t>
            </a:r>
            <a:r>
              <a:rPr dirty="0"/>
              <a:t> </a:t>
            </a:r>
            <a:r>
              <a:rPr dirty="0" err="1"/>
              <a:t>거래비용과</a:t>
            </a:r>
            <a:r>
              <a:rPr dirty="0"/>
              <a:t> </a:t>
            </a:r>
            <a:r>
              <a:rPr dirty="0" err="1"/>
              <a:t>운용규모에</a:t>
            </a:r>
            <a:r>
              <a:rPr dirty="0"/>
              <a:t> </a:t>
            </a:r>
            <a:r>
              <a:rPr dirty="0" err="1"/>
              <a:t>따른</a:t>
            </a:r>
            <a:r>
              <a:rPr dirty="0"/>
              <a:t> </a:t>
            </a:r>
            <a:r>
              <a:rPr dirty="0" err="1"/>
              <a:t>시장충격</a:t>
            </a:r>
            <a:r>
              <a:rPr dirty="0"/>
              <a:t> </a:t>
            </a:r>
            <a:r>
              <a:rPr dirty="0" err="1"/>
              <a:t>분석은</a:t>
            </a:r>
            <a:r>
              <a:rPr dirty="0"/>
              <a:t> </a:t>
            </a:r>
            <a:r>
              <a:rPr dirty="0" err="1"/>
              <a:t>제한적입니다</a:t>
            </a:r>
            <a:r>
              <a:rPr dirty="0"/>
              <a:t>. </a:t>
            </a:r>
            <a:r>
              <a:rPr dirty="0" err="1"/>
              <a:t>마지막으로</a:t>
            </a:r>
            <a:r>
              <a:rPr dirty="0"/>
              <a:t> </a:t>
            </a:r>
            <a:r>
              <a:rPr dirty="0" err="1"/>
              <a:t>변수</a:t>
            </a:r>
            <a:r>
              <a:rPr dirty="0"/>
              <a:t> </a:t>
            </a:r>
            <a:r>
              <a:rPr dirty="0" err="1"/>
              <a:t>중요도와</a:t>
            </a:r>
            <a:r>
              <a:rPr dirty="0"/>
              <a:t> </a:t>
            </a:r>
            <a:r>
              <a:rPr dirty="0" err="1"/>
              <a:t>예측력은</a:t>
            </a:r>
            <a:r>
              <a:rPr dirty="0"/>
              <a:t> </a:t>
            </a:r>
            <a:r>
              <a:rPr dirty="0" err="1"/>
              <a:t>경제적</a:t>
            </a:r>
            <a:r>
              <a:rPr dirty="0"/>
              <a:t> </a:t>
            </a:r>
            <a:r>
              <a:rPr dirty="0" err="1"/>
              <a:t>인과관계나</a:t>
            </a:r>
            <a:r>
              <a:rPr dirty="0"/>
              <a:t> </a:t>
            </a:r>
            <a:r>
              <a:rPr dirty="0" err="1"/>
              <a:t>균형</a:t>
            </a:r>
            <a:r>
              <a:rPr dirty="0"/>
              <a:t> </a:t>
            </a:r>
            <a:r>
              <a:rPr dirty="0" err="1"/>
              <a:t>메커니즘을</a:t>
            </a:r>
            <a:r>
              <a:rPr dirty="0"/>
              <a:t> </a:t>
            </a:r>
            <a:r>
              <a:rPr dirty="0" err="1"/>
              <a:t>식별하지</a:t>
            </a:r>
            <a:r>
              <a:rPr dirty="0"/>
              <a:t> </a:t>
            </a:r>
            <a:r>
              <a:rPr dirty="0" err="1"/>
              <a:t>않습니다</a:t>
            </a:r>
            <a:r>
              <a:rPr dirty="0"/>
              <a:t>.</a:t>
            </a:r>
          </a:p>
          <a:p>
            <a:endParaRPr dirty="0"/>
          </a:p>
          <a:p>
            <a:r>
              <a:rPr dirty="0"/>
              <a:t>[Sources]</a:t>
            </a:r>
          </a:p>
          <a:p>
            <a:r>
              <a:rPr dirty="0"/>
              <a:t>- Gu, Kelly, and Xiu (2020).</a:t>
            </a:r>
          </a:p>
          <a:p>
            <a:r>
              <a:rPr dirty="0"/>
              <a:t>- Author's critical assessment based on the paper.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이제</a:t>
            </a:r>
            <a:r>
              <a:rPr dirty="0"/>
              <a:t> </a:t>
            </a:r>
            <a:r>
              <a:rPr dirty="0" err="1"/>
              <a:t>키페이퍼와</a:t>
            </a:r>
            <a:r>
              <a:rPr dirty="0"/>
              <a:t> </a:t>
            </a:r>
            <a:r>
              <a:rPr dirty="0" err="1"/>
              <a:t>제</a:t>
            </a:r>
            <a:r>
              <a:rPr dirty="0"/>
              <a:t> </a:t>
            </a:r>
            <a:r>
              <a:rPr dirty="0" err="1"/>
              <a:t>연구의</a:t>
            </a:r>
            <a:r>
              <a:rPr dirty="0"/>
              <a:t> </a:t>
            </a:r>
            <a:r>
              <a:rPr dirty="0" err="1"/>
              <a:t>연결을</a:t>
            </a:r>
            <a:r>
              <a:rPr dirty="0"/>
              <a:t> </a:t>
            </a:r>
            <a:r>
              <a:rPr dirty="0" err="1"/>
              <a:t>말씀드리겠습니다</a:t>
            </a:r>
            <a:r>
              <a:rPr dirty="0"/>
              <a:t>. </a:t>
            </a:r>
            <a:r>
              <a:rPr dirty="0" err="1"/>
              <a:t>두</a:t>
            </a:r>
            <a:r>
              <a:rPr dirty="0"/>
              <a:t> </a:t>
            </a:r>
            <a:r>
              <a:rPr dirty="0" err="1"/>
              <a:t>연구의</a:t>
            </a:r>
            <a:r>
              <a:rPr dirty="0"/>
              <a:t> </a:t>
            </a:r>
            <a:r>
              <a:rPr dirty="0" err="1"/>
              <a:t>공통질문은</a:t>
            </a:r>
            <a:r>
              <a:rPr dirty="0"/>
              <a:t> </a:t>
            </a:r>
            <a:r>
              <a:rPr dirty="0" err="1"/>
              <a:t>다수의</a:t>
            </a:r>
            <a:r>
              <a:rPr dirty="0"/>
              <a:t> </a:t>
            </a:r>
            <a:r>
              <a:rPr dirty="0" err="1"/>
              <a:t>기업특성을</a:t>
            </a:r>
            <a:r>
              <a:rPr dirty="0"/>
              <a:t> </a:t>
            </a:r>
            <a:r>
              <a:rPr dirty="0" err="1"/>
              <a:t>비선형적으로</a:t>
            </a:r>
            <a:r>
              <a:rPr dirty="0"/>
              <a:t> </a:t>
            </a:r>
            <a:r>
              <a:rPr dirty="0" err="1"/>
              <a:t>결합한</a:t>
            </a:r>
            <a:r>
              <a:rPr dirty="0"/>
              <a:t> </a:t>
            </a:r>
            <a:r>
              <a:rPr dirty="0" err="1"/>
              <a:t>신호가</a:t>
            </a:r>
            <a:r>
              <a:rPr dirty="0"/>
              <a:t> </a:t>
            </a:r>
            <a:r>
              <a:rPr dirty="0" err="1"/>
              <a:t>표본외에서</a:t>
            </a:r>
            <a:r>
              <a:rPr dirty="0"/>
              <a:t> </a:t>
            </a:r>
            <a:r>
              <a:rPr dirty="0" err="1"/>
              <a:t>상대적인</a:t>
            </a:r>
            <a:r>
              <a:rPr dirty="0"/>
              <a:t> </a:t>
            </a:r>
            <a:r>
              <a:rPr dirty="0" err="1"/>
              <a:t>승자와</a:t>
            </a:r>
            <a:r>
              <a:rPr dirty="0"/>
              <a:t> </a:t>
            </a:r>
            <a:r>
              <a:rPr dirty="0" err="1"/>
              <a:t>패자를</a:t>
            </a:r>
            <a:r>
              <a:rPr dirty="0"/>
              <a:t> </a:t>
            </a:r>
            <a:r>
              <a:rPr dirty="0" err="1"/>
              <a:t>구분할</a:t>
            </a:r>
            <a:r>
              <a:rPr dirty="0"/>
              <a:t> </a:t>
            </a:r>
            <a:r>
              <a:rPr dirty="0" err="1"/>
              <a:t>수</a:t>
            </a:r>
            <a:r>
              <a:rPr dirty="0"/>
              <a:t> </a:t>
            </a:r>
            <a:r>
              <a:rPr dirty="0" err="1"/>
              <a:t>있는가입니다</a:t>
            </a:r>
            <a:r>
              <a:rPr dirty="0"/>
              <a:t>. </a:t>
            </a:r>
            <a:r>
              <a:rPr dirty="0" err="1"/>
              <a:t>제</a:t>
            </a:r>
            <a:r>
              <a:rPr dirty="0"/>
              <a:t> </a:t>
            </a:r>
            <a:r>
              <a:rPr dirty="0" err="1"/>
              <a:t>연구는</a:t>
            </a:r>
            <a:r>
              <a:rPr dirty="0"/>
              <a:t> </a:t>
            </a:r>
            <a:r>
              <a:rPr dirty="0" err="1"/>
              <a:t>이를</a:t>
            </a:r>
            <a:r>
              <a:rPr dirty="0"/>
              <a:t> </a:t>
            </a:r>
            <a:r>
              <a:rPr dirty="0" err="1"/>
              <a:t>코스피</a:t>
            </a:r>
            <a:r>
              <a:rPr dirty="0"/>
              <a:t> </a:t>
            </a:r>
            <a:r>
              <a:rPr dirty="0" err="1"/>
              <a:t>시장에</a:t>
            </a:r>
            <a:r>
              <a:rPr dirty="0"/>
              <a:t> </a:t>
            </a:r>
            <a:r>
              <a:rPr dirty="0" err="1"/>
              <a:t>적용하고</a:t>
            </a:r>
            <a:r>
              <a:rPr dirty="0"/>
              <a:t> </a:t>
            </a:r>
            <a:r>
              <a:rPr dirty="0" err="1"/>
              <a:t>한국시장</a:t>
            </a:r>
            <a:r>
              <a:rPr dirty="0"/>
              <a:t> </a:t>
            </a:r>
            <a:r>
              <a:rPr dirty="0" err="1"/>
              <a:t>팩터와</a:t>
            </a:r>
            <a:r>
              <a:rPr dirty="0"/>
              <a:t> </a:t>
            </a:r>
            <a:r>
              <a:rPr dirty="0" err="1"/>
              <a:t>거래제약을</a:t>
            </a:r>
            <a:r>
              <a:rPr dirty="0"/>
              <a:t> </a:t>
            </a:r>
            <a:r>
              <a:rPr dirty="0" err="1"/>
              <a:t>추가로</a:t>
            </a:r>
            <a:r>
              <a:rPr dirty="0"/>
              <a:t> </a:t>
            </a:r>
            <a:r>
              <a:rPr dirty="0" err="1"/>
              <a:t>검증하려는</a:t>
            </a:r>
            <a:r>
              <a:rPr dirty="0"/>
              <a:t> </a:t>
            </a:r>
            <a:r>
              <a:rPr dirty="0" err="1"/>
              <a:t>것입니다</a:t>
            </a:r>
            <a:r>
              <a:rPr dirty="0"/>
              <a:t>.</a:t>
            </a:r>
            <a:r>
              <a:rPr lang="ko-KR" altLang="en-US" dirty="0"/>
              <a:t> </a:t>
            </a:r>
            <a:r>
              <a:rPr dirty="0" err="1"/>
              <a:t>현재</a:t>
            </a:r>
            <a:r>
              <a:rPr dirty="0"/>
              <a:t> </a:t>
            </a:r>
            <a:r>
              <a:rPr dirty="0" err="1"/>
              <a:t>구축한</a:t>
            </a:r>
            <a:r>
              <a:rPr dirty="0"/>
              <a:t> </a:t>
            </a:r>
            <a:r>
              <a:rPr dirty="0" err="1"/>
              <a:t>연구설계와</a:t>
            </a:r>
            <a:r>
              <a:rPr dirty="0"/>
              <a:t> </a:t>
            </a:r>
            <a:r>
              <a:rPr dirty="0" err="1"/>
              <a:t>앞으로의</a:t>
            </a:r>
            <a:r>
              <a:rPr dirty="0"/>
              <a:t> </a:t>
            </a:r>
            <a:r>
              <a:rPr dirty="0" err="1"/>
              <a:t>검증계획만</a:t>
            </a:r>
            <a:r>
              <a:rPr dirty="0"/>
              <a:t> </a:t>
            </a:r>
            <a:r>
              <a:rPr dirty="0" err="1"/>
              <a:t>말씀드리겠습니다</a:t>
            </a:r>
            <a:r>
              <a:rPr dirty="0"/>
              <a:t>.</a:t>
            </a:r>
          </a:p>
          <a:p>
            <a:endParaRPr dirty="0"/>
          </a:p>
          <a:p>
            <a:r>
              <a:rPr dirty="0"/>
              <a:t>[Sources]</a:t>
            </a:r>
          </a:p>
          <a:p>
            <a:r>
              <a:rPr dirty="0"/>
              <a:t>- Gu, Kelly, and Xiu (2020).</a:t>
            </a:r>
          </a:p>
          <a:p>
            <a:r>
              <a:rPr dirty="0"/>
              <a:t>- Huh (2026), QDS Strategy Empirical Analysis Report.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제</a:t>
            </a:r>
            <a:r>
              <a:rPr dirty="0"/>
              <a:t> </a:t>
            </a:r>
            <a:r>
              <a:rPr dirty="0" err="1"/>
              <a:t>연구질문은</a:t>
            </a:r>
            <a:r>
              <a:rPr dirty="0"/>
              <a:t> </a:t>
            </a:r>
            <a:r>
              <a:rPr dirty="0" err="1"/>
              <a:t>롤링</a:t>
            </a:r>
            <a:r>
              <a:rPr dirty="0"/>
              <a:t> </a:t>
            </a:r>
            <a:r>
              <a:rPr dirty="0" err="1"/>
              <a:t>XGBoost가</a:t>
            </a:r>
            <a:r>
              <a:rPr dirty="0"/>
              <a:t> </a:t>
            </a:r>
            <a:r>
              <a:rPr dirty="0" err="1"/>
              <a:t>코스피</a:t>
            </a:r>
            <a:r>
              <a:rPr dirty="0"/>
              <a:t> </a:t>
            </a:r>
            <a:r>
              <a:rPr dirty="0" err="1"/>
              <a:t>시장에서</a:t>
            </a:r>
            <a:r>
              <a:rPr dirty="0"/>
              <a:t> </a:t>
            </a:r>
            <a:r>
              <a:rPr dirty="0" err="1"/>
              <a:t>상대적인</a:t>
            </a:r>
            <a:r>
              <a:rPr dirty="0"/>
              <a:t> </a:t>
            </a:r>
            <a:r>
              <a:rPr dirty="0" err="1"/>
              <a:t>승자종목을</a:t>
            </a:r>
            <a:r>
              <a:rPr dirty="0"/>
              <a:t> </a:t>
            </a:r>
            <a:r>
              <a:rPr dirty="0" err="1"/>
              <a:t>구분할</a:t>
            </a:r>
            <a:r>
              <a:rPr dirty="0"/>
              <a:t> </a:t>
            </a:r>
            <a:r>
              <a:rPr dirty="0" err="1"/>
              <a:t>수</a:t>
            </a:r>
            <a:r>
              <a:rPr dirty="0"/>
              <a:t> </a:t>
            </a:r>
            <a:r>
              <a:rPr dirty="0" err="1"/>
              <a:t>있는가입니다</a:t>
            </a:r>
            <a:r>
              <a:rPr dirty="0"/>
              <a:t>. </a:t>
            </a:r>
            <a:r>
              <a:rPr dirty="0" err="1"/>
              <a:t>최종전략은</a:t>
            </a:r>
            <a:r>
              <a:rPr dirty="0"/>
              <a:t> </a:t>
            </a:r>
            <a:r>
              <a:rPr dirty="0" err="1"/>
              <a:t>종목별</a:t>
            </a:r>
            <a:r>
              <a:rPr dirty="0"/>
              <a:t> </a:t>
            </a:r>
            <a:r>
              <a:rPr dirty="0" err="1"/>
              <a:t>상위수익</a:t>
            </a:r>
            <a:r>
              <a:rPr dirty="0"/>
              <a:t> </a:t>
            </a:r>
            <a:r>
              <a:rPr dirty="0" err="1"/>
              <a:t>클래스</a:t>
            </a:r>
            <a:r>
              <a:rPr dirty="0"/>
              <a:t> </a:t>
            </a:r>
            <a:r>
              <a:rPr dirty="0" err="1"/>
              <a:t>확률을</a:t>
            </a:r>
            <a:r>
              <a:rPr dirty="0"/>
              <a:t> </a:t>
            </a:r>
            <a:r>
              <a:rPr dirty="0" err="1"/>
              <a:t>직접</a:t>
            </a:r>
            <a:r>
              <a:rPr dirty="0"/>
              <a:t> </a:t>
            </a:r>
            <a:r>
              <a:rPr dirty="0" err="1"/>
              <a:t>예측하는</a:t>
            </a:r>
            <a:r>
              <a:rPr dirty="0"/>
              <a:t> 1단계 </a:t>
            </a:r>
            <a:r>
              <a:rPr dirty="0" err="1"/>
              <a:t>종목선정입니다</a:t>
            </a:r>
            <a:r>
              <a:rPr dirty="0"/>
              <a:t>. </a:t>
            </a:r>
            <a:r>
              <a:rPr dirty="0" err="1"/>
              <a:t>초기에는</a:t>
            </a:r>
            <a:r>
              <a:rPr dirty="0"/>
              <a:t> </a:t>
            </a:r>
            <a:r>
              <a:rPr dirty="0" err="1"/>
              <a:t>섹터를</a:t>
            </a:r>
            <a:r>
              <a:rPr dirty="0"/>
              <a:t> </a:t>
            </a:r>
            <a:r>
              <a:rPr dirty="0" err="1"/>
              <a:t>먼저</a:t>
            </a:r>
            <a:r>
              <a:rPr dirty="0"/>
              <a:t> </a:t>
            </a:r>
            <a:r>
              <a:rPr dirty="0" err="1"/>
              <a:t>선택하고</a:t>
            </a:r>
            <a:r>
              <a:rPr dirty="0"/>
              <a:t> </a:t>
            </a:r>
            <a:r>
              <a:rPr dirty="0" err="1"/>
              <a:t>그</a:t>
            </a:r>
            <a:r>
              <a:rPr dirty="0"/>
              <a:t> </a:t>
            </a:r>
            <a:r>
              <a:rPr dirty="0" err="1"/>
              <a:t>안에서</a:t>
            </a:r>
            <a:r>
              <a:rPr dirty="0"/>
              <a:t> </a:t>
            </a:r>
            <a:r>
              <a:rPr dirty="0" err="1"/>
              <a:t>종목을</a:t>
            </a:r>
            <a:r>
              <a:rPr dirty="0"/>
              <a:t> </a:t>
            </a:r>
            <a:r>
              <a:rPr dirty="0" err="1"/>
              <a:t>선택하는</a:t>
            </a:r>
            <a:r>
              <a:rPr dirty="0"/>
              <a:t> 2단계 </a:t>
            </a:r>
            <a:r>
              <a:rPr dirty="0" err="1"/>
              <a:t>구조도</a:t>
            </a:r>
            <a:r>
              <a:rPr dirty="0"/>
              <a:t> </a:t>
            </a:r>
            <a:r>
              <a:rPr dirty="0" err="1"/>
              <a:t>실험했지만</a:t>
            </a:r>
            <a:r>
              <a:rPr dirty="0"/>
              <a:t>, </a:t>
            </a:r>
            <a:r>
              <a:rPr dirty="0" err="1"/>
              <a:t>종목만</a:t>
            </a:r>
            <a:r>
              <a:rPr dirty="0"/>
              <a:t> </a:t>
            </a:r>
            <a:r>
              <a:rPr dirty="0" err="1"/>
              <a:t>직접</a:t>
            </a:r>
            <a:r>
              <a:rPr dirty="0"/>
              <a:t> </a:t>
            </a:r>
            <a:r>
              <a:rPr dirty="0" err="1"/>
              <a:t>선택하는</a:t>
            </a:r>
            <a:r>
              <a:rPr dirty="0"/>
              <a:t> </a:t>
            </a:r>
            <a:r>
              <a:rPr dirty="0" err="1"/>
              <a:t>전략보다</a:t>
            </a:r>
            <a:r>
              <a:rPr dirty="0"/>
              <a:t> </a:t>
            </a:r>
            <a:r>
              <a:rPr dirty="0" err="1"/>
              <a:t>성과가</a:t>
            </a:r>
            <a:r>
              <a:rPr dirty="0"/>
              <a:t> </a:t>
            </a:r>
            <a:r>
              <a:rPr dirty="0" err="1"/>
              <a:t>좋지</a:t>
            </a:r>
            <a:r>
              <a:rPr dirty="0"/>
              <a:t> </a:t>
            </a:r>
            <a:r>
              <a:rPr dirty="0" err="1"/>
              <a:t>않아</a:t>
            </a:r>
            <a:r>
              <a:rPr dirty="0"/>
              <a:t> </a:t>
            </a:r>
            <a:r>
              <a:rPr dirty="0" err="1"/>
              <a:t>최종모형에서는</a:t>
            </a:r>
            <a:r>
              <a:rPr dirty="0"/>
              <a:t> </a:t>
            </a:r>
            <a:r>
              <a:rPr dirty="0" err="1"/>
              <a:t>제외했습니다</a:t>
            </a:r>
            <a:r>
              <a:rPr dirty="0"/>
              <a:t>. </a:t>
            </a:r>
            <a:r>
              <a:rPr dirty="0" err="1"/>
              <a:t>지금은</a:t>
            </a:r>
            <a:r>
              <a:rPr dirty="0"/>
              <a:t> </a:t>
            </a:r>
            <a:r>
              <a:rPr dirty="0" err="1"/>
              <a:t>예비결과를</a:t>
            </a:r>
            <a:r>
              <a:rPr dirty="0"/>
              <a:t> </a:t>
            </a:r>
            <a:r>
              <a:rPr dirty="0" err="1"/>
              <a:t>논문화하기</a:t>
            </a:r>
            <a:r>
              <a:rPr dirty="0"/>
              <a:t> </a:t>
            </a:r>
            <a:r>
              <a:rPr dirty="0" err="1"/>
              <a:t>위한</a:t>
            </a:r>
            <a:r>
              <a:rPr dirty="0"/>
              <a:t> </a:t>
            </a:r>
            <a:r>
              <a:rPr dirty="0" err="1"/>
              <a:t>검증체계를</a:t>
            </a:r>
            <a:r>
              <a:rPr dirty="0"/>
              <a:t> </a:t>
            </a:r>
            <a:r>
              <a:rPr dirty="0" err="1"/>
              <a:t>다시</a:t>
            </a:r>
            <a:r>
              <a:rPr dirty="0"/>
              <a:t> </a:t>
            </a:r>
            <a:r>
              <a:rPr dirty="0" err="1"/>
              <a:t>구성하고</a:t>
            </a:r>
            <a:r>
              <a:rPr dirty="0"/>
              <a:t> </a:t>
            </a:r>
            <a:r>
              <a:rPr dirty="0" err="1"/>
              <a:t>있습니다</a:t>
            </a:r>
            <a:r>
              <a:rPr dirty="0"/>
              <a:t>.</a:t>
            </a:r>
          </a:p>
          <a:p>
            <a:endParaRPr dirty="0"/>
          </a:p>
          <a:p>
            <a:r>
              <a:rPr dirty="0"/>
              <a:t>[Sources]</a:t>
            </a:r>
          </a:p>
          <a:p>
            <a:r>
              <a:rPr dirty="0"/>
              <a:t>- Huh (2026), QDS Strategy Empirical Analysis Report, Sections 3.3-3.4.</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현재</a:t>
            </a:r>
            <a:r>
              <a:rPr dirty="0"/>
              <a:t> </a:t>
            </a:r>
            <a:r>
              <a:rPr dirty="0" err="1"/>
              <a:t>보고서의</a:t>
            </a:r>
            <a:r>
              <a:rPr dirty="0"/>
              <a:t> </a:t>
            </a:r>
            <a:r>
              <a:rPr dirty="0" err="1"/>
              <a:t>설계는</a:t>
            </a:r>
            <a:r>
              <a:rPr dirty="0"/>
              <a:t> </a:t>
            </a:r>
            <a:r>
              <a:rPr dirty="0" err="1"/>
              <a:t>다음과</a:t>
            </a:r>
            <a:r>
              <a:rPr dirty="0"/>
              <a:t> </a:t>
            </a:r>
            <a:r>
              <a:rPr dirty="0" err="1"/>
              <a:t>같습니다</a:t>
            </a:r>
            <a:r>
              <a:rPr dirty="0"/>
              <a:t>. 2014년부터 2025년까지 </a:t>
            </a:r>
            <a:r>
              <a:rPr dirty="0" err="1"/>
              <a:t>코스피</a:t>
            </a:r>
            <a:r>
              <a:rPr dirty="0"/>
              <a:t> </a:t>
            </a:r>
            <a:r>
              <a:rPr dirty="0" err="1"/>
              <a:t>종목을</a:t>
            </a:r>
            <a:r>
              <a:rPr dirty="0"/>
              <a:t> </a:t>
            </a:r>
            <a:r>
              <a:rPr dirty="0" err="1"/>
              <a:t>대상으로</a:t>
            </a:r>
            <a:r>
              <a:rPr dirty="0"/>
              <a:t> </a:t>
            </a:r>
            <a:r>
              <a:rPr dirty="0" err="1"/>
              <a:t>가격</a:t>
            </a:r>
            <a:r>
              <a:rPr dirty="0"/>
              <a:t>, </a:t>
            </a:r>
            <a:r>
              <a:rPr dirty="0" err="1"/>
              <a:t>유동성</a:t>
            </a:r>
            <a:r>
              <a:rPr dirty="0"/>
              <a:t>, </a:t>
            </a:r>
            <a:r>
              <a:rPr dirty="0" err="1"/>
              <a:t>투자자수급</a:t>
            </a:r>
            <a:r>
              <a:rPr dirty="0"/>
              <a:t>, </a:t>
            </a:r>
            <a:r>
              <a:rPr dirty="0" err="1"/>
              <a:t>공매도</a:t>
            </a:r>
            <a:r>
              <a:rPr dirty="0"/>
              <a:t>, </a:t>
            </a:r>
            <a:r>
              <a:rPr dirty="0" err="1"/>
              <a:t>재무와</a:t>
            </a:r>
            <a:r>
              <a:rPr dirty="0"/>
              <a:t> </a:t>
            </a:r>
            <a:r>
              <a:rPr dirty="0" err="1"/>
              <a:t>가치평가</a:t>
            </a:r>
            <a:r>
              <a:rPr dirty="0"/>
              <a:t> </a:t>
            </a:r>
            <a:r>
              <a:rPr dirty="0" err="1"/>
              <a:t>정보를</a:t>
            </a:r>
            <a:r>
              <a:rPr dirty="0"/>
              <a:t> </a:t>
            </a:r>
            <a:r>
              <a:rPr dirty="0" err="1"/>
              <a:t>정규화한</a:t>
            </a:r>
            <a:r>
              <a:rPr dirty="0"/>
              <a:t> 56개 </a:t>
            </a:r>
            <a:r>
              <a:rPr dirty="0" err="1"/>
              <a:t>피처를</a:t>
            </a:r>
            <a:r>
              <a:rPr dirty="0"/>
              <a:t> </a:t>
            </a:r>
            <a:r>
              <a:rPr dirty="0" err="1"/>
              <a:t>사용합니다</a:t>
            </a:r>
            <a:r>
              <a:rPr dirty="0"/>
              <a:t>. </a:t>
            </a:r>
            <a:r>
              <a:rPr dirty="0" err="1"/>
              <a:t>미래</a:t>
            </a:r>
            <a:r>
              <a:rPr dirty="0"/>
              <a:t> 21영업일 </a:t>
            </a:r>
            <a:r>
              <a:rPr dirty="0" err="1"/>
              <a:t>상대수익률을</a:t>
            </a:r>
            <a:r>
              <a:rPr dirty="0"/>
              <a:t> </a:t>
            </a:r>
            <a:r>
              <a:rPr dirty="0" err="1"/>
              <a:t>상·중·하</a:t>
            </a:r>
            <a:r>
              <a:rPr dirty="0"/>
              <a:t> </a:t>
            </a:r>
            <a:r>
              <a:rPr dirty="0" err="1"/>
              <a:t>세</a:t>
            </a:r>
            <a:r>
              <a:rPr dirty="0"/>
              <a:t> </a:t>
            </a:r>
            <a:r>
              <a:rPr dirty="0" err="1"/>
              <a:t>클래스로</a:t>
            </a:r>
            <a:r>
              <a:rPr dirty="0"/>
              <a:t> </a:t>
            </a:r>
            <a:r>
              <a:rPr dirty="0" err="1"/>
              <a:t>나누고</a:t>
            </a:r>
            <a:r>
              <a:rPr dirty="0"/>
              <a:t> </a:t>
            </a:r>
            <a:r>
              <a:rPr dirty="0" err="1"/>
              <a:t>XGBoost</a:t>
            </a:r>
            <a:r>
              <a:rPr dirty="0"/>
              <a:t> </a:t>
            </a:r>
            <a:r>
              <a:rPr dirty="0" err="1"/>
              <a:t>분류모형을</a:t>
            </a:r>
            <a:r>
              <a:rPr dirty="0"/>
              <a:t> </a:t>
            </a:r>
            <a:r>
              <a:rPr dirty="0" err="1"/>
              <a:t>적합합니다</a:t>
            </a:r>
            <a:r>
              <a:rPr dirty="0"/>
              <a:t>. </a:t>
            </a:r>
            <a:r>
              <a:rPr dirty="0" err="1"/>
              <a:t>매</a:t>
            </a:r>
            <a:r>
              <a:rPr dirty="0"/>
              <a:t> </a:t>
            </a:r>
            <a:r>
              <a:rPr dirty="0" err="1"/>
              <a:t>시점</a:t>
            </a:r>
            <a:r>
              <a:rPr dirty="0"/>
              <a:t> </a:t>
            </a:r>
            <a:r>
              <a:rPr dirty="0" err="1"/>
              <a:t>과거</a:t>
            </a:r>
            <a:r>
              <a:rPr dirty="0"/>
              <a:t> 4년을 </a:t>
            </a:r>
            <a:r>
              <a:rPr dirty="0" err="1"/>
              <a:t>사용하고</a:t>
            </a:r>
            <a:r>
              <a:rPr dirty="0"/>
              <a:t> </a:t>
            </a:r>
            <a:r>
              <a:rPr dirty="0" err="1"/>
              <a:t>학습과</a:t>
            </a:r>
            <a:r>
              <a:rPr dirty="0"/>
              <a:t> </a:t>
            </a:r>
            <a:r>
              <a:rPr dirty="0" err="1"/>
              <a:t>신호</a:t>
            </a:r>
            <a:r>
              <a:rPr dirty="0"/>
              <a:t> </a:t>
            </a:r>
            <a:r>
              <a:rPr dirty="0" err="1"/>
              <a:t>사이에</a:t>
            </a:r>
            <a:r>
              <a:rPr dirty="0"/>
              <a:t> 2개월의 </a:t>
            </a:r>
            <a:r>
              <a:rPr dirty="0" err="1"/>
              <a:t>임베고를</a:t>
            </a:r>
            <a:r>
              <a:rPr dirty="0"/>
              <a:t> </a:t>
            </a:r>
            <a:r>
              <a:rPr dirty="0" err="1"/>
              <a:t>둡니다</a:t>
            </a:r>
            <a:r>
              <a:rPr dirty="0"/>
              <a:t>. </a:t>
            </a:r>
            <a:r>
              <a:rPr dirty="0" err="1"/>
              <a:t>상위</a:t>
            </a:r>
            <a:r>
              <a:rPr dirty="0"/>
              <a:t> </a:t>
            </a:r>
            <a:r>
              <a:rPr dirty="0" err="1"/>
              <a:t>클래스</a:t>
            </a:r>
            <a:r>
              <a:rPr dirty="0"/>
              <a:t> </a:t>
            </a:r>
            <a:r>
              <a:rPr dirty="0" err="1"/>
              <a:t>확률로</a:t>
            </a:r>
            <a:r>
              <a:rPr dirty="0"/>
              <a:t> </a:t>
            </a:r>
            <a:r>
              <a:rPr dirty="0" err="1"/>
              <a:t>종목을</a:t>
            </a:r>
            <a:r>
              <a:rPr dirty="0"/>
              <a:t> </a:t>
            </a:r>
            <a:r>
              <a:rPr dirty="0" err="1"/>
              <a:t>직접</a:t>
            </a:r>
            <a:r>
              <a:rPr dirty="0"/>
              <a:t> </a:t>
            </a:r>
            <a:r>
              <a:rPr dirty="0" err="1"/>
              <a:t>순위화합니다</a:t>
            </a:r>
            <a:r>
              <a:rPr dirty="0"/>
              <a:t>.</a:t>
            </a:r>
            <a:r>
              <a:rPr lang="ko-KR" altLang="en-US" dirty="0"/>
              <a:t> 다만 최종 논문에서 사용할 표본기간과 완전 미사용 홀드아웃은 아직 고정하지 않았기 때문에 오늘은 성과수치를 제시하지 않겠습니다</a:t>
            </a:r>
            <a:r>
              <a:rPr lang="en-US" altLang="ko-KR" dirty="0"/>
              <a:t>.</a:t>
            </a:r>
          </a:p>
          <a:p>
            <a:endParaRPr lang="en-US" altLang="ko-KR" dirty="0"/>
          </a:p>
          <a:p>
            <a:r>
              <a:rPr dirty="0"/>
              <a:t>[Sources]</a:t>
            </a:r>
          </a:p>
          <a:p>
            <a:r>
              <a:rPr dirty="0"/>
              <a:t>- Huh (2026), QDS Strategy Empirical Analysis Report, Sections 3.1-3.4.</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앞으로</a:t>
            </a:r>
            <a:r>
              <a:rPr dirty="0"/>
              <a:t> </a:t>
            </a:r>
            <a:r>
              <a:rPr dirty="0" err="1"/>
              <a:t>여섯</a:t>
            </a:r>
            <a:r>
              <a:rPr dirty="0"/>
              <a:t> </a:t>
            </a:r>
            <a:r>
              <a:rPr dirty="0" err="1"/>
              <a:t>가지를</a:t>
            </a:r>
            <a:r>
              <a:rPr dirty="0"/>
              <a:t> </a:t>
            </a:r>
            <a:r>
              <a:rPr dirty="0" err="1"/>
              <a:t>우선적으로</a:t>
            </a:r>
            <a:r>
              <a:rPr dirty="0"/>
              <a:t> </a:t>
            </a:r>
            <a:r>
              <a:rPr dirty="0" err="1"/>
              <a:t>보완할</a:t>
            </a:r>
            <a:r>
              <a:rPr dirty="0"/>
              <a:t> </a:t>
            </a:r>
            <a:r>
              <a:rPr dirty="0" err="1"/>
              <a:t>계획입니다</a:t>
            </a:r>
            <a:r>
              <a:rPr dirty="0"/>
              <a:t>. </a:t>
            </a:r>
            <a:r>
              <a:rPr dirty="0" err="1"/>
              <a:t>정확한</a:t>
            </a:r>
            <a:r>
              <a:rPr dirty="0"/>
              <a:t> </a:t>
            </a:r>
            <a:r>
              <a:rPr dirty="0" err="1"/>
              <a:t>시점기준</a:t>
            </a:r>
            <a:r>
              <a:rPr dirty="0"/>
              <a:t> </a:t>
            </a:r>
            <a:r>
              <a:rPr dirty="0" err="1"/>
              <a:t>상장과</a:t>
            </a:r>
            <a:r>
              <a:rPr dirty="0"/>
              <a:t> </a:t>
            </a:r>
            <a:r>
              <a:rPr dirty="0" err="1"/>
              <a:t>폐지</a:t>
            </a:r>
            <a:r>
              <a:rPr dirty="0"/>
              <a:t> </a:t>
            </a:r>
            <a:r>
              <a:rPr dirty="0" err="1"/>
              <a:t>유니버스를</a:t>
            </a:r>
            <a:r>
              <a:rPr dirty="0"/>
              <a:t> </a:t>
            </a:r>
            <a:r>
              <a:rPr dirty="0" err="1"/>
              <a:t>구축하고</a:t>
            </a:r>
            <a:r>
              <a:rPr dirty="0"/>
              <a:t>, </a:t>
            </a:r>
            <a:r>
              <a:rPr dirty="0" err="1"/>
              <a:t>모형과</a:t>
            </a:r>
            <a:r>
              <a:rPr dirty="0"/>
              <a:t> </a:t>
            </a:r>
            <a:r>
              <a:rPr dirty="0" err="1"/>
              <a:t>포트폴리오</a:t>
            </a:r>
            <a:r>
              <a:rPr dirty="0"/>
              <a:t> </a:t>
            </a:r>
            <a:r>
              <a:rPr dirty="0" err="1"/>
              <a:t>규칙을</a:t>
            </a:r>
            <a:r>
              <a:rPr dirty="0"/>
              <a:t> </a:t>
            </a:r>
            <a:r>
              <a:rPr dirty="0" err="1"/>
              <a:t>고정한</a:t>
            </a:r>
            <a:r>
              <a:rPr dirty="0"/>
              <a:t> </a:t>
            </a:r>
            <a:r>
              <a:rPr dirty="0" err="1"/>
              <a:t>뒤</a:t>
            </a:r>
            <a:r>
              <a:rPr dirty="0"/>
              <a:t> </a:t>
            </a:r>
            <a:r>
              <a:rPr dirty="0" err="1"/>
              <a:t>손대지</a:t>
            </a:r>
            <a:r>
              <a:rPr dirty="0"/>
              <a:t> </a:t>
            </a:r>
            <a:r>
              <a:rPr dirty="0" err="1"/>
              <a:t>않는</a:t>
            </a:r>
            <a:r>
              <a:rPr dirty="0"/>
              <a:t> </a:t>
            </a:r>
            <a:r>
              <a:rPr dirty="0" err="1"/>
              <a:t>최종</a:t>
            </a:r>
            <a:r>
              <a:rPr dirty="0"/>
              <a:t> </a:t>
            </a:r>
            <a:r>
              <a:rPr dirty="0" err="1"/>
              <a:t>홀드아웃을</a:t>
            </a:r>
            <a:r>
              <a:rPr dirty="0"/>
              <a:t> </a:t>
            </a:r>
            <a:r>
              <a:rPr dirty="0" err="1"/>
              <a:t>둡니다</a:t>
            </a:r>
            <a:r>
              <a:rPr dirty="0"/>
              <a:t>. </a:t>
            </a:r>
            <a:r>
              <a:rPr dirty="0" err="1"/>
              <a:t>기존</a:t>
            </a:r>
            <a:r>
              <a:rPr dirty="0"/>
              <a:t> FF </a:t>
            </a:r>
            <a:r>
              <a:rPr dirty="0" err="1"/>
              <a:t>계열뿐</a:t>
            </a:r>
            <a:r>
              <a:rPr dirty="0"/>
              <a:t> </a:t>
            </a:r>
            <a:r>
              <a:rPr dirty="0" err="1"/>
              <a:t>아니라</a:t>
            </a:r>
            <a:r>
              <a:rPr dirty="0"/>
              <a:t> </a:t>
            </a:r>
            <a:r>
              <a:rPr dirty="0" err="1"/>
              <a:t>한국형</a:t>
            </a:r>
            <a:r>
              <a:rPr dirty="0"/>
              <a:t> q-</a:t>
            </a:r>
            <a:r>
              <a:rPr dirty="0" err="1"/>
              <a:t>factor와</a:t>
            </a:r>
            <a:r>
              <a:rPr dirty="0"/>
              <a:t> </a:t>
            </a:r>
            <a:r>
              <a:rPr dirty="0" err="1"/>
              <a:t>유동성</a:t>
            </a:r>
            <a:r>
              <a:rPr dirty="0"/>
              <a:t> </a:t>
            </a:r>
            <a:r>
              <a:rPr dirty="0" err="1"/>
              <a:t>요인을</a:t>
            </a:r>
            <a:r>
              <a:rPr dirty="0"/>
              <a:t> </a:t>
            </a:r>
            <a:r>
              <a:rPr dirty="0" err="1"/>
              <a:t>추가합니다</a:t>
            </a:r>
            <a:r>
              <a:rPr dirty="0"/>
              <a:t>. </a:t>
            </a:r>
            <a:r>
              <a:rPr dirty="0" err="1"/>
              <a:t>일괄적인</a:t>
            </a:r>
            <a:r>
              <a:rPr dirty="0"/>
              <a:t> </a:t>
            </a:r>
            <a:r>
              <a:rPr dirty="0" err="1"/>
              <a:t>비용차감</a:t>
            </a:r>
            <a:r>
              <a:rPr dirty="0"/>
              <a:t> </a:t>
            </a:r>
            <a:r>
              <a:rPr dirty="0" err="1"/>
              <a:t>대신</a:t>
            </a:r>
            <a:r>
              <a:rPr dirty="0"/>
              <a:t> </a:t>
            </a:r>
            <a:r>
              <a:rPr dirty="0" err="1"/>
              <a:t>종목별</a:t>
            </a:r>
            <a:r>
              <a:rPr dirty="0"/>
              <a:t> </a:t>
            </a:r>
            <a:r>
              <a:rPr dirty="0" err="1"/>
              <a:t>유동성과</a:t>
            </a:r>
            <a:r>
              <a:rPr dirty="0"/>
              <a:t> </a:t>
            </a:r>
            <a:r>
              <a:rPr dirty="0" err="1"/>
              <a:t>회전율을</a:t>
            </a:r>
            <a:r>
              <a:rPr dirty="0"/>
              <a:t> </a:t>
            </a:r>
            <a:r>
              <a:rPr dirty="0" err="1"/>
              <a:t>이용해</a:t>
            </a:r>
            <a:r>
              <a:rPr dirty="0"/>
              <a:t> </a:t>
            </a:r>
            <a:r>
              <a:rPr dirty="0" err="1"/>
              <a:t>비용과</a:t>
            </a:r>
            <a:r>
              <a:rPr dirty="0"/>
              <a:t> </a:t>
            </a:r>
            <a:r>
              <a:rPr dirty="0" err="1"/>
              <a:t>운용가능</a:t>
            </a:r>
            <a:r>
              <a:rPr dirty="0"/>
              <a:t> </a:t>
            </a:r>
            <a:r>
              <a:rPr dirty="0" err="1"/>
              <a:t>규모를</a:t>
            </a:r>
            <a:r>
              <a:rPr dirty="0"/>
              <a:t> </a:t>
            </a:r>
            <a:r>
              <a:rPr dirty="0" err="1"/>
              <a:t>추정합니다</a:t>
            </a:r>
            <a:r>
              <a:rPr dirty="0"/>
              <a:t>. </a:t>
            </a:r>
            <a:r>
              <a:rPr dirty="0" err="1"/>
              <a:t>예측점수의</a:t>
            </a:r>
            <a:r>
              <a:rPr dirty="0"/>
              <a:t> </a:t>
            </a:r>
            <a:r>
              <a:rPr dirty="0" err="1"/>
              <a:t>분위별</a:t>
            </a:r>
            <a:r>
              <a:rPr dirty="0"/>
              <a:t> </a:t>
            </a:r>
            <a:r>
              <a:rPr dirty="0" err="1"/>
              <a:t>단조성과</a:t>
            </a:r>
            <a:r>
              <a:rPr dirty="0"/>
              <a:t> </a:t>
            </a:r>
            <a:r>
              <a:rPr dirty="0" err="1"/>
              <a:t>피처군</a:t>
            </a:r>
            <a:r>
              <a:rPr dirty="0"/>
              <a:t> </a:t>
            </a:r>
            <a:r>
              <a:rPr dirty="0" err="1"/>
              <a:t>제거분석도</a:t>
            </a:r>
            <a:r>
              <a:rPr dirty="0"/>
              <a:t> </a:t>
            </a:r>
            <a:r>
              <a:rPr dirty="0" err="1"/>
              <a:t>수행합니다</a:t>
            </a:r>
            <a:r>
              <a:rPr dirty="0"/>
              <a:t>. </a:t>
            </a:r>
            <a:r>
              <a:rPr dirty="0" err="1"/>
              <a:t>마지막으로</a:t>
            </a:r>
            <a:r>
              <a:rPr dirty="0"/>
              <a:t> </a:t>
            </a:r>
            <a:r>
              <a:rPr dirty="0" err="1"/>
              <a:t>한국시장의</a:t>
            </a:r>
            <a:r>
              <a:rPr dirty="0"/>
              <a:t> </a:t>
            </a:r>
            <a:r>
              <a:rPr dirty="0" err="1"/>
              <a:t>가장</a:t>
            </a:r>
            <a:r>
              <a:rPr dirty="0"/>
              <a:t> </a:t>
            </a:r>
            <a:r>
              <a:rPr dirty="0" err="1"/>
              <a:t>가까운</a:t>
            </a:r>
            <a:r>
              <a:rPr dirty="0"/>
              <a:t> </a:t>
            </a:r>
            <a:r>
              <a:rPr dirty="0" err="1"/>
              <a:t>선행연구인</a:t>
            </a:r>
            <a:r>
              <a:rPr dirty="0"/>
              <a:t> Noh, Jang, </a:t>
            </a:r>
            <a:r>
              <a:rPr dirty="0" err="1"/>
              <a:t>Yang과</a:t>
            </a:r>
            <a:r>
              <a:rPr dirty="0"/>
              <a:t> </a:t>
            </a:r>
            <a:r>
              <a:rPr dirty="0" err="1"/>
              <a:t>데이터</a:t>
            </a:r>
            <a:r>
              <a:rPr dirty="0"/>
              <a:t>, </a:t>
            </a:r>
            <a:r>
              <a:rPr dirty="0" err="1"/>
              <a:t>모형</a:t>
            </a:r>
            <a:r>
              <a:rPr dirty="0"/>
              <a:t>, </a:t>
            </a:r>
            <a:r>
              <a:rPr dirty="0" err="1"/>
              <a:t>비용</a:t>
            </a:r>
            <a:r>
              <a:rPr dirty="0"/>
              <a:t>, </a:t>
            </a:r>
            <a:r>
              <a:rPr dirty="0" err="1"/>
              <a:t>검증방식을</a:t>
            </a:r>
            <a:r>
              <a:rPr dirty="0"/>
              <a:t> </a:t>
            </a:r>
            <a:r>
              <a:rPr dirty="0" err="1"/>
              <a:t>직접</a:t>
            </a:r>
            <a:r>
              <a:rPr dirty="0"/>
              <a:t> </a:t>
            </a:r>
            <a:r>
              <a:rPr dirty="0" err="1"/>
              <a:t>비교하겠습니다</a:t>
            </a:r>
            <a:r>
              <a:rPr dirty="0"/>
              <a:t>.</a:t>
            </a:r>
          </a:p>
          <a:p>
            <a:endParaRPr dirty="0"/>
          </a:p>
          <a:p>
            <a:r>
              <a:rPr dirty="0"/>
              <a:t>[Sources]</a:t>
            </a:r>
          </a:p>
          <a:p>
            <a:r>
              <a:rPr dirty="0"/>
              <a:t>- Huh (2026), Limitations and Future Work.</a:t>
            </a:r>
          </a:p>
          <a:p>
            <a:r>
              <a:rPr dirty="0"/>
              <a:t>- Noh, Jang, and Yang (2023), Forecasting Korean Stock Returns with Machine Learning.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마지막으로</a:t>
            </a:r>
            <a:r>
              <a:rPr dirty="0"/>
              <a:t> </a:t>
            </a:r>
            <a:r>
              <a:rPr dirty="0" err="1"/>
              <a:t>정리하겠습니다</a:t>
            </a:r>
            <a:r>
              <a:rPr dirty="0"/>
              <a:t>. Gu, Kelly, </a:t>
            </a:r>
            <a:r>
              <a:rPr dirty="0" err="1"/>
              <a:t>Xiu는</a:t>
            </a:r>
            <a:r>
              <a:rPr dirty="0"/>
              <a:t> </a:t>
            </a:r>
            <a:r>
              <a:rPr dirty="0" err="1"/>
              <a:t>비선형</a:t>
            </a:r>
            <a:r>
              <a:rPr dirty="0"/>
              <a:t> </a:t>
            </a:r>
            <a:r>
              <a:rPr dirty="0" err="1"/>
              <a:t>상호작용을</a:t>
            </a:r>
            <a:r>
              <a:rPr dirty="0"/>
              <a:t> </a:t>
            </a:r>
            <a:r>
              <a:rPr dirty="0" err="1"/>
              <a:t>허용한</a:t>
            </a:r>
            <a:r>
              <a:rPr dirty="0"/>
              <a:t> </a:t>
            </a:r>
            <a:r>
              <a:rPr dirty="0" err="1"/>
              <a:t>트리와</a:t>
            </a:r>
            <a:r>
              <a:rPr dirty="0"/>
              <a:t> </a:t>
            </a:r>
            <a:r>
              <a:rPr dirty="0" err="1"/>
              <a:t>신경망이</a:t>
            </a:r>
            <a:r>
              <a:rPr dirty="0"/>
              <a:t> </a:t>
            </a:r>
            <a:r>
              <a:rPr dirty="0" err="1"/>
              <a:t>미국</a:t>
            </a:r>
            <a:r>
              <a:rPr dirty="0"/>
              <a:t> </a:t>
            </a:r>
            <a:r>
              <a:rPr dirty="0" err="1"/>
              <a:t>개별주식의</a:t>
            </a:r>
            <a:r>
              <a:rPr dirty="0"/>
              <a:t> </a:t>
            </a:r>
            <a:r>
              <a:rPr dirty="0" err="1"/>
              <a:t>표본외</a:t>
            </a:r>
            <a:r>
              <a:rPr dirty="0"/>
              <a:t> </a:t>
            </a:r>
            <a:r>
              <a:rPr dirty="0" err="1"/>
              <a:t>수익률</a:t>
            </a:r>
            <a:r>
              <a:rPr dirty="0"/>
              <a:t> </a:t>
            </a:r>
            <a:r>
              <a:rPr dirty="0" err="1"/>
              <a:t>예측을</a:t>
            </a:r>
            <a:r>
              <a:rPr dirty="0"/>
              <a:t> </a:t>
            </a:r>
            <a:r>
              <a:rPr dirty="0" err="1"/>
              <a:t>개선한다는</a:t>
            </a:r>
            <a:r>
              <a:rPr dirty="0"/>
              <a:t> </a:t>
            </a:r>
            <a:r>
              <a:rPr dirty="0" err="1"/>
              <a:t>근거를</a:t>
            </a:r>
            <a:r>
              <a:rPr dirty="0"/>
              <a:t> </a:t>
            </a:r>
            <a:r>
              <a:rPr dirty="0" err="1"/>
              <a:t>제시합니다</a:t>
            </a:r>
            <a:r>
              <a:rPr dirty="0"/>
              <a:t>. </a:t>
            </a:r>
            <a:r>
              <a:rPr dirty="0" err="1"/>
              <a:t>다만</a:t>
            </a:r>
            <a:r>
              <a:rPr dirty="0"/>
              <a:t> </a:t>
            </a:r>
            <a:r>
              <a:rPr dirty="0" err="1"/>
              <a:t>높은</a:t>
            </a:r>
            <a:r>
              <a:rPr dirty="0"/>
              <a:t> </a:t>
            </a:r>
            <a:r>
              <a:rPr dirty="0" err="1"/>
              <a:t>회전율</a:t>
            </a:r>
            <a:r>
              <a:rPr dirty="0"/>
              <a:t> </a:t>
            </a:r>
            <a:r>
              <a:rPr dirty="0" err="1"/>
              <a:t>때문에</a:t>
            </a:r>
            <a:r>
              <a:rPr dirty="0"/>
              <a:t> </a:t>
            </a:r>
            <a:r>
              <a:rPr dirty="0" err="1"/>
              <a:t>예측성과와</a:t>
            </a:r>
            <a:r>
              <a:rPr dirty="0"/>
              <a:t> </a:t>
            </a:r>
            <a:r>
              <a:rPr dirty="0" err="1"/>
              <a:t>실제</a:t>
            </a:r>
            <a:r>
              <a:rPr dirty="0"/>
              <a:t> </a:t>
            </a:r>
            <a:r>
              <a:rPr dirty="0" err="1"/>
              <a:t>구현성과는</a:t>
            </a:r>
            <a:r>
              <a:rPr dirty="0"/>
              <a:t> </a:t>
            </a:r>
            <a:r>
              <a:rPr dirty="0" err="1"/>
              <a:t>구분해야</a:t>
            </a:r>
            <a:r>
              <a:rPr dirty="0"/>
              <a:t> </a:t>
            </a:r>
            <a:r>
              <a:rPr dirty="0" err="1"/>
              <a:t>합니다</a:t>
            </a:r>
            <a:r>
              <a:rPr dirty="0"/>
              <a:t>. </a:t>
            </a:r>
            <a:r>
              <a:rPr dirty="0" err="1"/>
              <a:t>제</a:t>
            </a:r>
            <a:r>
              <a:rPr dirty="0"/>
              <a:t> </a:t>
            </a:r>
            <a:r>
              <a:rPr dirty="0" err="1"/>
              <a:t>연구는</a:t>
            </a:r>
            <a:r>
              <a:rPr dirty="0"/>
              <a:t> 1단계 </a:t>
            </a:r>
            <a:r>
              <a:rPr dirty="0" err="1"/>
              <a:t>XGBoost</a:t>
            </a:r>
            <a:r>
              <a:rPr dirty="0"/>
              <a:t> </a:t>
            </a:r>
            <a:r>
              <a:rPr dirty="0" err="1"/>
              <a:t>종목선정</a:t>
            </a:r>
            <a:r>
              <a:rPr dirty="0"/>
              <a:t> </a:t>
            </a:r>
            <a:r>
              <a:rPr dirty="0" err="1"/>
              <a:t>예비모형까지</a:t>
            </a:r>
            <a:r>
              <a:rPr dirty="0"/>
              <a:t> </a:t>
            </a:r>
            <a:r>
              <a:rPr dirty="0" err="1"/>
              <a:t>구축한</a:t>
            </a:r>
            <a:r>
              <a:rPr dirty="0"/>
              <a:t> </a:t>
            </a:r>
            <a:r>
              <a:rPr dirty="0" err="1"/>
              <a:t>상태이며</a:t>
            </a:r>
            <a:r>
              <a:rPr dirty="0"/>
              <a:t>, </a:t>
            </a:r>
            <a:r>
              <a:rPr dirty="0" err="1"/>
              <a:t>최종</a:t>
            </a:r>
            <a:r>
              <a:rPr dirty="0"/>
              <a:t> </a:t>
            </a:r>
            <a:r>
              <a:rPr dirty="0" err="1"/>
              <a:t>홀드아웃과</a:t>
            </a:r>
            <a:r>
              <a:rPr dirty="0"/>
              <a:t> </a:t>
            </a:r>
            <a:r>
              <a:rPr dirty="0" err="1"/>
              <a:t>한국시장</a:t>
            </a:r>
            <a:r>
              <a:rPr dirty="0"/>
              <a:t> </a:t>
            </a:r>
            <a:r>
              <a:rPr dirty="0" err="1"/>
              <a:t>팩터</a:t>
            </a:r>
            <a:r>
              <a:rPr dirty="0"/>
              <a:t>, </a:t>
            </a:r>
            <a:r>
              <a:rPr dirty="0" err="1"/>
              <a:t>거래비용</a:t>
            </a:r>
            <a:r>
              <a:rPr dirty="0"/>
              <a:t>, </a:t>
            </a:r>
            <a:r>
              <a:rPr dirty="0" err="1"/>
              <a:t>운용규모</a:t>
            </a:r>
            <a:r>
              <a:rPr dirty="0"/>
              <a:t> </a:t>
            </a:r>
            <a:r>
              <a:rPr dirty="0" err="1"/>
              <a:t>검증을</a:t>
            </a:r>
            <a:r>
              <a:rPr dirty="0"/>
              <a:t> </a:t>
            </a:r>
            <a:r>
              <a:rPr dirty="0" err="1"/>
              <a:t>진행하고</a:t>
            </a:r>
            <a:r>
              <a:rPr dirty="0"/>
              <a:t> </a:t>
            </a:r>
            <a:r>
              <a:rPr dirty="0" err="1"/>
              <a:t>있습니다</a:t>
            </a:r>
            <a:r>
              <a:rPr dirty="0"/>
              <a:t>. </a:t>
            </a:r>
            <a:r>
              <a:rPr dirty="0" err="1"/>
              <a:t>최종논문의</a:t>
            </a:r>
            <a:r>
              <a:rPr dirty="0"/>
              <a:t> </a:t>
            </a:r>
            <a:r>
              <a:rPr dirty="0" err="1"/>
              <a:t>기여는</a:t>
            </a:r>
            <a:r>
              <a:rPr dirty="0"/>
              <a:t> </a:t>
            </a:r>
            <a:r>
              <a:rPr dirty="0" err="1"/>
              <a:t>새로운</a:t>
            </a:r>
            <a:r>
              <a:rPr dirty="0"/>
              <a:t> </a:t>
            </a:r>
            <a:r>
              <a:rPr dirty="0" err="1"/>
              <a:t>알고리즘을</a:t>
            </a:r>
            <a:r>
              <a:rPr dirty="0"/>
              <a:t> </a:t>
            </a:r>
            <a:r>
              <a:rPr dirty="0" err="1"/>
              <a:t>제안하는</a:t>
            </a:r>
            <a:r>
              <a:rPr dirty="0"/>
              <a:t> </a:t>
            </a:r>
            <a:r>
              <a:rPr dirty="0" err="1"/>
              <a:t>데보다</a:t>
            </a:r>
            <a:r>
              <a:rPr dirty="0"/>
              <a:t> </a:t>
            </a:r>
            <a:r>
              <a:rPr dirty="0" err="1"/>
              <a:t>한국시장에서</a:t>
            </a:r>
            <a:r>
              <a:rPr dirty="0"/>
              <a:t> </a:t>
            </a:r>
            <a:r>
              <a:rPr dirty="0" err="1"/>
              <a:t>이</a:t>
            </a:r>
            <a:r>
              <a:rPr dirty="0"/>
              <a:t> </a:t>
            </a:r>
            <a:r>
              <a:rPr dirty="0" err="1"/>
              <a:t>프레임워크를</a:t>
            </a:r>
            <a:r>
              <a:rPr dirty="0"/>
              <a:t> </a:t>
            </a:r>
            <a:r>
              <a:rPr dirty="0" err="1"/>
              <a:t>엄격하게</a:t>
            </a:r>
            <a:r>
              <a:rPr dirty="0"/>
              <a:t> </a:t>
            </a:r>
            <a:r>
              <a:rPr dirty="0" err="1"/>
              <a:t>검증하는</a:t>
            </a:r>
            <a:r>
              <a:rPr dirty="0"/>
              <a:t> </a:t>
            </a:r>
            <a:r>
              <a:rPr dirty="0" err="1"/>
              <a:t>데</a:t>
            </a:r>
            <a:r>
              <a:rPr dirty="0"/>
              <a:t> </a:t>
            </a:r>
            <a:r>
              <a:rPr dirty="0" err="1"/>
              <a:t>두겠습니다</a:t>
            </a:r>
            <a:r>
              <a:rPr dirty="0"/>
              <a:t>. </a:t>
            </a:r>
            <a:r>
              <a:rPr dirty="0" err="1"/>
              <a:t>감사합니다</a:t>
            </a:r>
            <a:r>
              <a:rPr dirty="0"/>
              <a:t>.</a:t>
            </a:r>
          </a:p>
          <a:p>
            <a:endParaRPr dirty="0"/>
          </a:p>
          <a:p>
            <a:r>
              <a:rPr dirty="0"/>
              <a:t>[Sources]</a:t>
            </a:r>
          </a:p>
          <a:p>
            <a:r>
              <a:rPr dirty="0"/>
              <a:t>- Gu, Kelly, and Xiu (2020).</a:t>
            </a:r>
          </a:p>
          <a:p>
            <a:r>
              <a:rPr dirty="0"/>
              <a:t>- Huh (2026), QDS Strategy Empirical Analysis Report.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A43E37DD-089B-4C4A-98C6-75A94F055EA5}"/>
              </a:ext>
            </a:extLst>
          </p:cNvPr>
          <p:cNvSpPr>
            <a:spLocks noGrp="1"/>
          </p:cNvSpPr>
          <p:nvPr>
            <p:ph type="ctrTitle"/>
          </p:nvPr>
        </p:nvSpPr>
        <p:spPr>
          <a:xfrm>
            <a:off x="685800" y="2130425"/>
            <a:ext cx="7772400" cy="1470025"/>
          </a:xfrm>
        </p:spPr>
        <p:txBody>
          <a:bodyPr/>
          <a:lstStyle/>
          <a:p>
            <a:r>
              <a:t>마스터 제목 스타일 편집</a:t>
            </a:r>
          </a:p>
        </p:txBody>
      </p:sp>
      <p:sp>
        <p:nvSpPr>
          <p:cNvPr id="3" name="부제목 2">
            <a:extLst>
              <a:ext uri="{FF2B5EF4-FFF2-40B4-BE49-F238E27FC236}">
                <a16:creationId xmlns:a16="http://schemas.microsoft.com/office/drawing/2014/main" id="{BDF340DC-6A60-44E0-8292-84DC010EA7DE}"/>
              </a:ext>
            </a:extLst>
          </p:cNvPr>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마스터 부제목 스타일 편집</a:t>
            </a:r>
          </a:p>
        </p:txBody>
      </p:sp>
      <p:sp>
        <p:nvSpPr>
          <p:cNvPr id="4" name="날짜 개체 틀 3">
            <a:extLst>
              <a:ext uri="{FF2B5EF4-FFF2-40B4-BE49-F238E27FC236}">
                <a16:creationId xmlns:a16="http://schemas.microsoft.com/office/drawing/2014/main" id="{DA1CA59E-8346-4943-8E28-7CEF5A03E5D7}"/>
              </a:ext>
            </a:extLst>
          </p:cNvPr>
          <p:cNvSpPr>
            <a:spLocks noGrp="1"/>
          </p:cNvSpPr>
          <p:nvPr>
            <p:ph type="dt" idx="10"/>
          </p:nvPr>
        </p:nvSpPr>
        <p:spPr/>
        <p:txBody>
          <a:bodyPr/>
          <a:lstStyle/>
          <a:p>
            <a:r>
              <a:t>2025-05-08</a:t>
            </a:r>
          </a:p>
        </p:txBody>
      </p:sp>
      <p:sp>
        <p:nvSpPr>
          <p:cNvPr id="5" name="바닥글 개체 틀 4">
            <a:extLst>
              <a:ext uri="{FF2B5EF4-FFF2-40B4-BE49-F238E27FC236}">
                <a16:creationId xmlns:a16="http://schemas.microsoft.com/office/drawing/2014/main" id="{4015DE11-C5F0-4418-A850-4BF642B0D43E}"/>
              </a:ext>
            </a:extLst>
          </p:cNvPr>
          <p:cNvSpPr>
            <a:spLocks noGrp="1"/>
          </p:cNvSpPr>
          <p:nvPr>
            <p:ph type="ftr" idx="11"/>
          </p:nvPr>
        </p:nvSpPr>
        <p:spPr/>
        <p:txBody>
          <a:bodyPr/>
          <a:lstStyle/>
          <a:p>
            <a:endParaRPr/>
          </a:p>
        </p:txBody>
      </p:sp>
      <p:sp>
        <p:nvSpPr>
          <p:cNvPr id="6" name="슬라이드 번호 개체 틀 5">
            <a:extLst>
              <a:ext uri="{FF2B5EF4-FFF2-40B4-BE49-F238E27FC236}">
                <a16:creationId xmlns:a16="http://schemas.microsoft.com/office/drawing/2014/main" id="{F1B00B87-4BA0-4C82-AA21-56725746E6B8}"/>
              </a:ext>
            </a:extLst>
          </p:cNvPr>
          <p:cNvSpPr>
            <a:spLocks noGrp="1"/>
          </p:cNvSpPr>
          <p:nvPr>
            <p:ph type="sldNum" idx="12"/>
          </p:nvPr>
        </p:nvSpPr>
        <p:spPr/>
        <p:txBody>
          <a:bodyPr/>
          <a:lstStyle/>
          <a:p>
            <a:fld id="{05146760-A8D7-4805-B987-EAB992BF182C}"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제목 및 내용">
    <p:spTree>
      <p:nvGrpSpPr>
        <p:cNvPr id="1" name=""/>
        <p:cNvGrpSpPr/>
        <p:nvPr/>
      </p:nvGrpSpPr>
      <p:grpSpPr>
        <a:xfrm>
          <a:off x="0" y="0"/>
          <a:ext cx="0" cy="0"/>
          <a:chOff x="0" y="0"/>
          <a:chExt cx="0" cy="0"/>
        </a:xfrm>
      </p:grpSpPr>
      <p:sp>
        <p:nvSpPr>
          <p:cNvPr id="4" name="날짜 개체 틀 3">
            <a:extLst>
              <a:ext uri="{FF2B5EF4-FFF2-40B4-BE49-F238E27FC236}">
                <a16:creationId xmlns:a16="http://schemas.microsoft.com/office/drawing/2014/main" id="{30C72B34-07B5-4658-99A3-77A147C7D8A8}"/>
              </a:ext>
            </a:extLst>
          </p:cNvPr>
          <p:cNvSpPr>
            <a:spLocks noGrp="1"/>
          </p:cNvSpPr>
          <p:nvPr>
            <p:ph type="dt" idx="10"/>
          </p:nvPr>
        </p:nvSpPr>
        <p:spPr/>
        <p:txBody>
          <a:bodyPr/>
          <a:lstStyle>
            <a:lvl1pPr>
              <a:buNone/>
              <a:defRPr>
                <a:solidFill>
                  <a:schemeClr val="tx1"/>
                </a:solidFill>
              </a:defRPr>
            </a:lvl1pPr>
          </a:lstStyle>
          <a:p>
            <a:r>
              <a:t>2025-05-08</a:t>
            </a:r>
          </a:p>
        </p:txBody>
      </p:sp>
      <p:sp>
        <p:nvSpPr>
          <p:cNvPr id="5" name="바닥글 개체 틀 4">
            <a:extLst>
              <a:ext uri="{FF2B5EF4-FFF2-40B4-BE49-F238E27FC236}">
                <a16:creationId xmlns:a16="http://schemas.microsoft.com/office/drawing/2014/main" id="{DF579E5D-786C-46CB-9549-107523501FC7}"/>
              </a:ext>
            </a:extLst>
          </p:cNvPr>
          <p:cNvSpPr>
            <a:spLocks noGrp="1"/>
          </p:cNvSpPr>
          <p:nvPr>
            <p:ph type="ftr" idx="11"/>
          </p:nvPr>
        </p:nvSpPr>
        <p:spPr/>
        <p:txBody>
          <a:bodyPr/>
          <a:lstStyle/>
          <a:p>
            <a:endParaRPr/>
          </a:p>
        </p:txBody>
      </p:sp>
      <p:sp>
        <p:nvSpPr>
          <p:cNvPr id="6" name="슬라이드 번호 개체 틀 5">
            <a:extLst>
              <a:ext uri="{FF2B5EF4-FFF2-40B4-BE49-F238E27FC236}">
                <a16:creationId xmlns:a16="http://schemas.microsoft.com/office/drawing/2014/main" id="{5CE5B6AB-4424-48FB-9EFC-6A8F201F3DF4}"/>
              </a:ext>
            </a:extLst>
          </p:cNvPr>
          <p:cNvSpPr>
            <a:spLocks noGrp="1"/>
          </p:cNvSpPr>
          <p:nvPr>
            <p:ph type="sldNum" idx="12"/>
          </p:nvPr>
        </p:nvSpPr>
        <p:spPr/>
        <p:txBody>
          <a:bodyPr/>
          <a:lstStyle>
            <a:lvl1pPr>
              <a:buNone/>
              <a:defRPr>
                <a:solidFill>
                  <a:schemeClr val="tx1"/>
                </a:solidFill>
              </a:defRPr>
            </a:lvl1pPr>
          </a:lstStyle>
          <a:p>
            <a:fld id="{05146760-A8D7-4805-B987-EAB992BF182C}" type="slidenum">
              <a:t>‹#›</a:t>
            </a:fld>
            <a:endParaRPr>
              <a:solidFill>
                <a:schemeClr val="tx1"/>
              </a:solidFill>
            </a:endParaRPr>
          </a:p>
        </p:txBody>
      </p:sp>
      <p:sp>
        <p:nvSpPr>
          <p:cNvPr id="7" name="직사각형 6">
            <a:extLst>
              <a:ext uri="{FF2B5EF4-FFF2-40B4-BE49-F238E27FC236}">
                <a16:creationId xmlns:a16="http://schemas.microsoft.com/office/drawing/2014/main" id="{8607CAE2-F017-C832-2862-FF74809405BC}"/>
              </a:ext>
            </a:extLst>
          </p:cNvPr>
          <p:cNvSpPr>
            <a:spLocks noGrp="1"/>
          </p:cNvSpPr>
          <p:nvPr/>
        </p:nvSpPr>
        <p:spPr>
          <a:xfrm>
            <a:off x="-36512" y="-15581"/>
            <a:ext cx="9180512" cy="692697"/>
          </a:xfrm>
          <a:prstGeom prst="rect">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0" name="텍스트 개체 틀 9">
            <a:extLst>
              <a:ext uri="{FF2B5EF4-FFF2-40B4-BE49-F238E27FC236}">
                <a16:creationId xmlns:a16="http://schemas.microsoft.com/office/drawing/2014/main" id="{A4F4860F-B630-840C-396B-B430A0ADCF64}"/>
              </a:ext>
            </a:extLst>
          </p:cNvPr>
          <p:cNvSpPr>
            <a:spLocks noGrp="1"/>
          </p:cNvSpPr>
          <p:nvPr>
            <p:ph type="body" idx="13"/>
          </p:nvPr>
        </p:nvSpPr>
        <p:spPr>
          <a:xfrm>
            <a:off x="107949" y="56129"/>
            <a:ext cx="8784531" cy="549275"/>
          </a:xfrm>
        </p:spPr>
        <p:txBody>
          <a:bodyPr anchor="ctr">
            <a:noAutofit/>
          </a:bodyPr>
          <a:lstStyle>
            <a:lvl1pPr>
              <a:buNone/>
              <a:defRPr sz="3200">
                <a:solidFill>
                  <a:schemeClr val="bg1"/>
                </a:solidFill>
                <a:latin typeface="Pretendard ExtraBold"/>
                <a:ea typeface="Pretendard ExtraBold"/>
                <a:cs typeface="Pretendard ExtraBold"/>
              </a:defRPr>
            </a:lvl1pPr>
          </a:lstStyle>
          <a:p>
            <a:pPr lvl="0">
              <a:buNone/>
            </a:pPr>
            <a:endParaRPr/>
          </a:p>
        </p:txBody>
      </p:sp>
      <p:sp>
        <p:nvSpPr>
          <p:cNvPr id="12" name="텍스트 개체 틀 11">
            <a:extLst>
              <a:ext uri="{FF2B5EF4-FFF2-40B4-BE49-F238E27FC236}">
                <a16:creationId xmlns:a16="http://schemas.microsoft.com/office/drawing/2014/main" id="{569776B5-5BC9-2F74-04C7-41EA96F940D6}"/>
              </a:ext>
            </a:extLst>
          </p:cNvPr>
          <p:cNvSpPr>
            <a:spLocks noGrp="1"/>
          </p:cNvSpPr>
          <p:nvPr>
            <p:ph type="body" idx="14"/>
          </p:nvPr>
        </p:nvSpPr>
        <p:spPr>
          <a:xfrm>
            <a:off x="457200" y="980728"/>
            <a:ext cx="8229599" cy="5303910"/>
          </a:xfrm>
        </p:spPr>
        <p:txBody>
          <a:bodyPr>
            <a:normAutofit/>
          </a:bodyPr>
          <a:lstStyle>
            <a:lvl1pPr>
              <a:buNone/>
              <a:defRPr sz="2000">
                <a:solidFill>
                  <a:schemeClr val="tx1"/>
                </a:solidFill>
                <a:latin typeface="Pretendard"/>
                <a:ea typeface="Pretendard"/>
                <a:cs typeface="Pretendard"/>
              </a:defRPr>
            </a:lvl1pPr>
          </a:lstStyle>
          <a:p>
            <a:pPr lvl="0">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제목 및 내용">
    <p:spTree>
      <p:nvGrpSpPr>
        <p:cNvPr id="1" name=""/>
        <p:cNvGrpSpPr/>
        <p:nvPr/>
      </p:nvGrpSpPr>
      <p:grpSpPr>
        <a:xfrm>
          <a:off x="0" y="0"/>
          <a:ext cx="0" cy="0"/>
          <a:chOff x="0" y="0"/>
          <a:chExt cx="0" cy="0"/>
        </a:xfrm>
      </p:grpSpPr>
      <p:sp>
        <p:nvSpPr>
          <p:cNvPr id="4" name="날짜 개체 틀 3">
            <a:extLst>
              <a:ext uri="{FF2B5EF4-FFF2-40B4-BE49-F238E27FC236}">
                <a16:creationId xmlns:a16="http://schemas.microsoft.com/office/drawing/2014/main" id="{1EE738C9-D9B5-4C8E-A734-4A46B647FC83}"/>
              </a:ext>
            </a:extLst>
          </p:cNvPr>
          <p:cNvSpPr>
            <a:spLocks noGrp="1"/>
          </p:cNvSpPr>
          <p:nvPr>
            <p:ph type="dt" idx="10"/>
          </p:nvPr>
        </p:nvSpPr>
        <p:spPr/>
        <p:txBody>
          <a:bodyPr/>
          <a:lstStyle/>
          <a:p>
            <a:r>
              <a:t>2025-05-08</a:t>
            </a:r>
          </a:p>
        </p:txBody>
      </p:sp>
      <p:sp>
        <p:nvSpPr>
          <p:cNvPr id="5" name="바닥글 개체 틀 4">
            <a:extLst>
              <a:ext uri="{FF2B5EF4-FFF2-40B4-BE49-F238E27FC236}">
                <a16:creationId xmlns:a16="http://schemas.microsoft.com/office/drawing/2014/main" id="{D76483A7-5BF4-489B-90C6-84DA0E801708}"/>
              </a:ext>
            </a:extLst>
          </p:cNvPr>
          <p:cNvSpPr>
            <a:spLocks noGrp="1"/>
          </p:cNvSpPr>
          <p:nvPr>
            <p:ph type="ftr" idx="11"/>
          </p:nvPr>
        </p:nvSpPr>
        <p:spPr/>
        <p:txBody>
          <a:bodyPr/>
          <a:lstStyle/>
          <a:p>
            <a:endParaRPr/>
          </a:p>
        </p:txBody>
      </p:sp>
      <p:sp>
        <p:nvSpPr>
          <p:cNvPr id="6" name="슬라이드 번호 개체 틀 5">
            <a:extLst>
              <a:ext uri="{FF2B5EF4-FFF2-40B4-BE49-F238E27FC236}">
                <a16:creationId xmlns:a16="http://schemas.microsoft.com/office/drawing/2014/main" id="{0C9592A2-8350-408B-B6D9-8ABC6718E9D1}"/>
              </a:ext>
            </a:extLst>
          </p:cNvPr>
          <p:cNvSpPr>
            <a:spLocks noGrp="1"/>
          </p:cNvSpPr>
          <p:nvPr>
            <p:ph type="sldNum" idx="12"/>
          </p:nvPr>
        </p:nvSpPr>
        <p:spPr/>
        <p:txBody>
          <a:bodyPr/>
          <a:lstStyle/>
          <a:p>
            <a:fld id="{05146760-A8D7-4805-B987-EAB992BF182C}" type="slidenum">
              <a:t>‹#›</a:t>
            </a:fld>
            <a:endParaRPr/>
          </a:p>
        </p:txBody>
      </p:sp>
      <p:sp>
        <p:nvSpPr>
          <p:cNvPr id="7" name="직사각형 6">
            <a:extLst>
              <a:ext uri="{FF2B5EF4-FFF2-40B4-BE49-F238E27FC236}">
                <a16:creationId xmlns:a16="http://schemas.microsoft.com/office/drawing/2014/main" id="{8607CAE2-F017-C832-2862-FF74809405BC}"/>
              </a:ext>
            </a:extLst>
          </p:cNvPr>
          <p:cNvSpPr>
            <a:spLocks noGrp="1"/>
          </p:cNvSpPr>
          <p:nvPr/>
        </p:nvSpPr>
        <p:spPr>
          <a:xfrm>
            <a:off x="-36512" y="-15581"/>
            <a:ext cx="9180512" cy="692697"/>
          </a:xfrm>
          <a:prstGeom prst="rect">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0" name="텍스트 개체 틀 9">
            <a:extLst>
              <a:ext uri="{FF2B5EF4-FFF2-40B4-BE49-F238E27FC236}">
                <a16:creationId xmlns:a16="http://schemas.microsoft.com/office/drawing/2014/main" id="{A4F4860F-B630-840C-396B-B430A0ADCF64}"/>
              </a:ext>
            </a:extLst>
          </p:cNvPr>
          <p:cNvSpPr>
            <a:spLocks noGrp="1"/>
          </p:cNvSpPr>
          <p:nvPr>
            <p:ph type="body" idx="13"/>
          </p:nvPr>
        </p:nvSpPr>
        <p:spPr>
          <a:xfrm>
            <a:off x="107949" y="56129"/>
            <a:ext cx="8784531" cy="549275"/>
          </a:xfrm>
        </p:spPr>
        <p:txBody>
          <a:bodyPr anchor="ctr">
            <a:noAutofit/>
          </a:bodyPr>
          <a:lstStyle>
            <a:lvl1pPr>
              <a:buNone/>
              <a:defRPr sz="3200">
                <a:solidFill>
                  <a:schemeClr val="bg1"/>
                </a:solidFill>
                <a:latin typeface="Pretendard ExtraBold"/>
                <a:ea typeface="Pretendard ExtraBold"/>
                <a:cs typeface="Pretendard ExtraBold"/>
              </a:defRPr>
            </a:lvl1pPr>
          </a:lstStyle>
          <a:p>
            <a:pPr lvl="0">
              <a:buNone/>
            </a:pPr>
            <a:endParaRPr/>
          </a:p>
        </p:txBody>
      </p:sp>
      <p:sp>
        <p:nvSpPr>
          <p:cNvPr id="12" name="텍스트 개체 틀 11">
            <a:extLst>
              <a:ext uri="{FF2B5EF4-FFF2-40B4-BE49-F238E27FC236}">
                <a16:creationId xmlns:a16="http://schemas.microsoft.com/office/drawing/2014/main" id="{569776B5-5BC9-2F74-04C7-41EA96F940D6}"/>
              </a:ext>
            </a:extLst>
          </p:cNvPr>
          <p:cNvSpPr>
            <a:spLocks noGrp="1"/>
          </p:cNvSpPr>
          <p:nvPr>
            <p:ph type="body" idx="14"/>
          </p:nvPr>
        </p:nvSpPr>
        <p:spPr>
          <a:xfrm>
            <a:off x="457200" y="4149080"/>
            <a:ext cx="8229599" cy="2135558"/>
          </a:xfrm>
        </p:spPr>
        <p:txBody>
          <a:bodyPr>
            <a:normAutofit/>
          </a:bodyPr>
          <a:lstStyle>
            <a:lvl1pPr>
              <a:buNone/>
              <a:defRPr sz="2000">
                <a:solidFill>
                  <a:schemeClr val="tx1"/>
                </a:solidFill>
                <a:latin typeface="Pretendard"/>
                <a:ea typeface="Pretendard"/>
                <a:cs typeface="Pretendard"/>
              </a:defRPr>
            </a:lvl1pPr>
          </a:lstStyle>
          <a:p>
            <a:pPr lvl="0">
              <a:buNone/>
            </a:pPr>
            <a:endParaRPr/>
          </a:p>
        </p:txBody>
      </p:sp>
      <p:sp>
        <p:nvSpPr>
          <p:cNvPr id="3" name="그림 개체 틀 2">
            <a:extLst>
              <a:ext uri="{FF2B5EF4-FFF2-40B4-BE49-F238E27FC236}">
                <a16:creationId xmlns:a16="http://schemas.microsoft.com/office/drawing/2014/main" id="{D84BD52D-B326-4A30-B865-3A37F9D75B5C}"/>
              </a:ext>
            </a:extLst>
          </p:cNvPr>
          <p:cNvSpPr>
            <a:spLocks noGrp="1"/>
          </p:cNvSpPr>
          <p:nvPr>
            <p:ph type="pic" idx="15"/>
          </p:nvPr>
        </p:nvSpPr>
        <p:spPr>
          <a:xfrm>
            <a:off x="457200" y="748826"/>
            <a:ext cx="8229599" cy="3327874"/>
          </a:xfrm>
        </p:spPr>
        <p:txBody>
          <a:body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제목 및 내용">
    <p:spTree>
      <p:nvGrpSpPr>
        <p:cNvPr id="1" name=""/>
        <p:cNvGrpSpPr/>
        <p:nvPr/>
      </p:nvGrpSpPr>
      <p:grpSpPr>
        <a:xfrm>
          <a:off x="0" y="0"/>
          <a:ext cx="0" cy="0"/>
          <a:chOff x="0" y="0"/>
          <a:chExt cx="0" cy="0"/>
        </a:xfrm>
      </p:grpSpPr>
      <p:sp>
        <p:nvSpPr>
          <p:cNvPr id="4" name="날짜 개체 틀 3">
            <a:extLst>
              <a:ext uri="{FF2B5EF4-FFF2-40B4-BE49-F238E27FC236}">
                <a16:creationId xmlns:a16="http://schemas.microsoft.com/office/drawing/2014/main" id="{E70FED3F-FF1C-4ECC-B72E-A2C206DADCC2}"/>
              </a:ext>
            </a:extLst>
          </p:cNvPr>
          <p:cNvSpPr>
            <a:spLocks noGrp="1"/>
          </p:cNvSpPr>
          <p:nvPr>
            <p:ph type="dt" idx="10"/>
          </p:nvPr>
        </p:nvSpPr>
        <p:spPr/>
        <p:txBody>
          <a:bodyPr/>
          <a:lstStyle/>
          <a:p>
            <a:r>
              <a:t>2025-05-08</a:t>
            </a:r>
          </a:p>
        </p:txBody>
      </p:sp>
      <p:sp>
        <p:nvSpPr>
          <p:cNvPr id="5" name="바닥글 개체 틀 4">
            <a:extLst>
              <a:ext uri="{FF2B5EF4-FFF2-40B4-BE49-F238E27FC236}">
                <a16:creationId xmlns:a16="http://schemas.microsoft.com/office/drawing/2014/main" id="{875BE3B5-20B8-468A-B210-7E4F6A218115}"/>
              </a:ext>
            </a:extLst>
          </p:cNvPr>
          <p:cNvSpPr>
            <a:spLocks noGrp="1"/>
          </p:cNvSpPr>
          <p:nvPr>
            <p:ph type="ftr" idx="11"/>
          </p:nvPr>
        </p:nvSpPr>
        <p:spPr/>
        <p:txBody>
          <a:bodyPr/>
          <a:lstStyle/>
          <a:p>
            <a:endParaRPr/>
          </a:p>
        </p:txBody>
      </p:sp>
      <p:sp>
        <p:nvSpPr>
          <p:cNvPr id="6" name="슬라이드 번호 개체 틀 5">
            <a:extLst>
              <a:ext uri="{FF2B5EF4-FFF2-40B4-BE49-F238E27FC236}">
                <a16:creationId xmlns:a16="http://schemas.microsoft.com/office/drawing/2014/main" id="{9BE47F8A-C999-4C8C-B13C-6BF05C8856AF}"/>
              </a:ext>
            </a:extLst>
          </p:cNvPr>
          <p:cNvSpPr>
            <a:spLocks noGrp="1"/>
          </p:cNvSpPr>
          <p:nvPr>
            <p:ph type="sldNum" idx="12"/>
          </p:nvPr>
        </p:nvSpPr>
        <p:spPr/>
        <p:txBody>
          <a:bodyPr/>
          <a:lstStyle/>
          <a:p>
            <a:fld id="{05146760-A8D7-4805-B987-EAB992BF182C}" type="slidenum">
              <a:t>‹#›</a:t>
            </a:fld>
            <a:endParaRPr/>
          </a:p>
        </p:txBody>
      </p:sp>
      <p:sp>
        <p:nvSpPr>
          <p:cNvPr id="7" name="직사각형 6">
            <a:extLst>
              <a:ext uri="{FF2B5EF4-FFF2-40B4-BE49-F238E27FC236}">
                <a16:creationId xmlns:a16="http://schemas.microsoft.com/office/drawing/2014/main" id="{8607CAE2-F017-C832-2862-FF74809405BC}"/>
              </a:ext>
            </a:extLst>
          </p:cNvPr>
          <p:cNvSpPr>
            <a:spLocks noGrp="1"/>
          </p:cNvSpPr>
          <p:nvPr/>
        </p:nvSpPr>
        <p:spPr>
          <a:xfrm>
            <a:off x="-36512" y="-15581"/>
            <a:ext cx="9180512" cy="692697"/>
          </a:xfrm>
          <a:prstGeom prst="rect">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0" name="텍스트 개체 틀 9">
            <a:extLst>
              <a:ext uri="{FF2B5EF4-FFF2-40B4-BE49-F238E27FC236}">
                <a16:creationId xmlns:a16="http://schemas.microsoft.com/office/drawing/2014/main" id="{A4F4860F-B630-840C-396B-B430A0ADCF64}"/>
              </a:ext>
            </a:extLst>
          </p:cNvPr>
          <p:cNvSpPr>
            <a:spLocks noGrp="1"/>
          </p:cNvSpPr>
          <p:nvPr>
            <p:ph type="body" idx="13"/>
          </p:nvPr>
        </p:nvSpPr>
        <p:spPr>
          <a:xfrm>
            <a:off x="107949" y="56129"/>
            <a:ext cx="8784531" cy="549275"/>
          </a:xfrm>
        </p:spPr>
        <p:txBody>
          <a:bodyPr anchor="ctr">
            <a:noAutofit/>
          </a:bodyPr>
          <a:lstStyle>
            <a:lvl1pPr>
              <a:buNone/>
              <a:defRPr sz="3200">
                <a:solidFill>
                  <a:schemeClr val="bg1"/>
                </a:solidFill>
                <a:latin typeface="Pretendard ExtraBold"/>
                <a:ea typeface="Pretendard ExtraBold"/>
                <a:cs typeface="Pretendard ExtraBold"/>
              </a:defRPr>
            </a:lvl1pPr>
          </a:lstStyle>
          <a:p>
            <a:pPr lvl="0">
              <a:buNone/>
            </a:pPr>
            <a:endParaRPr/>
          </a:p>
        </p:txBody>
      </p:sp>
      <p:sp>
        <p:nvSpPr>
          <p:cNvPr id="12" name="텍스트 개체 틀 11">
            <a:extLst>
              <a:ext uri="{FF2B5EF4-FFF2-40B4-BE49-F238E27FC236}">
                <a16:creationId xmlns:a16="http://schemas.microsoft.com/office/drawing/2014/main" id="{569776B5-5BC9-2F74-04C7-41EA96F940D6}"/>
              </a:ext>
            </a:extLst>
          </p:cNvPr>
          <p:cNvSpPr>
            <a:spLocks noGrp="1"/>
          </p:cNvSpPr>
          <p:nvPr>
            <p:ph type="body" idx="14"/>
          </p:nvPr>
        </p:nvSpPr>
        <p:spPr>
          <a:xfrm>
            <a:off x="457200" y="4869160"/>
            <a:ext cx="8229599" cy="1415478"/>
          </a:xfrm>
        </p:spPr>
        <p:txBody>
          <a:bodyPr>
            <a:normAutofit/>
          </a:bodyPr>
          <a:lstStyle>
            <a:lvl1pPr>
              <a:buNone/>
              <a:defRPr sz="2000">
                <a:solidFill>
                  <a:schemeClr val="tx1"/>
                </a:solidFill>
                <a:latin typeface="Pretendard"/>
                <a:ea typeface="Pretendard"/>
                <a:cs typeface="Pretendard"/>
              </a:defRPr>
            </a:lvl1pPr>
          </a:lstStyle>
          <a:p>
            <a:pPr lvl="0">
              <a:buNone/>
            </a:pPr>
            <a:endParaRPr/>
          </a:p>
        </p:txBody>
      </p:sp>
      <p:sp>
        <p:nvSpPr>
          <p:cNvPr id="3" name="그림 개체 틀 2">
            <a:extLst>
              <a:ext uri="{FF2B5EF4-FFF2-40B4-BE49-F238E27FC236}">
                <a16:creationId xmlns:a16="http://schemas.microsoft.com/office/drawing/2014/main" id="{D84BD52D-B326-4A30-B865-3A37F9D75B5C}"/>
              </a:ext>
            </a:extLst>
          </p:cNvPr>
          <p:cNvSpPr>
            <a:spLocks noGrp="1"/>
          </p:cNvSpPr>
          <p:nvPr>
            <p:ph type="pic" idx="15"/>
          </p:nvPr>
        </p:nvSpPr>
        <p:spPr>
          <a:xfrm>
            <a:off x="457200" y="748826"/>
            <a:ext cx="8229599" cy="4048622"/>
          </a:xfrm>
        </p:spPr>
        <p:txBody>
          <a:body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제목 및 내용">
    <p:spTree>
      <p:nvGrpSpPr>
        <p:cNvPr id="1" name=""/>
        <p:cNvGrpSpPr/>
        <p:nvPr/>
      </p:nvGrpSpPr>
      <p:grpSpPr>
        <a:xfrm>
          <a:off x="0" y="0"/>
          <a:ext cx="0" cy="0"/>
          <a:chOff x="0" y="0"/>
          <a:chExt cx="0" cy="0"/>
        </a:xfrm>
      </p:grpSpPr>
      <p:sp>
        <p:nvSpPr>
          <p:cNvPr id="4" name="날짜 개체 틀 3">
            <a:extLst>
              <a:ext uri="{FF2B5EF4-FFF2-40B4-BE49-F238E27FC236}">
                <a16:creationId xmlns:a16="http://schemas.microsoft.com/office/drawing/2014/main" id="{56853922-3E77-429E-820C-52616E68ACFB}"/>
              </a:ext>
            </a:extLst>
          </p:cNvPr>
          <p:cNvSpPr>
            <a:spLocks noGrp="1"/>
          </p:cNvSpPr>
          <p:nvPr>
            <p:ph type="dt" idx="10"/>
          </p:nvPr>
        </p:nvSpPr>
        <p:spPr/>
        <p:txBody>
          <a:bodyPr/>
          <a:lstStyle/>
          <a:p>
            <a:r>
              <a:t>2025-05-08</a:t>
            </a:r>
          </a:p>
        </p:txBody>
      </p:sp>
      <p:sp>
        <p:nvSpPr>
          <p:cNvPr id="5" name="바닥글 개체 틀 4">
            <a:extLst>
              <a:ext uri="{FF2B5EF4-FFF2-40B4-BE49-F238E27FC236}">
                <a16:creationId xmlns:a16="http://schemas.microsoft.com/office/drawing/2014/main" id="{3BAAED97-1557-4E21-9F39-3E057A180913}"/>
              </a:ext>
            </a:extLst>
          </p:cNvPr>
          <p:cNvSpPr>
            <a:spLocks noGrp="1"/>
          </p:cNvSpPr>
          <p:nvPr>
            <p:ph type="ftr" idx="11"/>
          </p:nvPr>
        </p:nvSpPr>
        <p:spPr/>
        <p:txBody>
          <a:bodyPr/>
          <a:lstStyle/>
          <a:p>
            <a:endParaRPr/>
          </a:p>
        </p:txBody>
      </p:sp>
      <p:sp>
        <p:nvSpPr>
          <p:cNvPr id="6" name="슬라이드 번호 개체 틀 5">
            <a:extLst>
              <a:ext uri="{FF2B5EF4-FFF2-40B4-BE49-F238E27FC236}">
                <a16:creationId xmlns:a16="http://schemas.microsoft.com/office/drawing/2014/main" id="{9893F1D9-4A3E-4845-B62B-05F76E93C529}"/>
              </a:ext>
            </a:extLst>
          </p:cNvPr>
          <p:cNvSpPr>
            <a:spLocks noGrp="1"/>
          </p:cNvSpPr>
          <p:nvPr>
            <p:ph type="sldNum" idx="12"/>
          </p:nvPr>
        </p:nvSpPr>
        <p:spPr/>
        <p:txBody>
          <a:bodyPr/>
          <a:lstStyle/>
          <a:p>
            <a:fld id="{05146760-A8D7-4805-B987-EAB992BF182C}" type="slidenum">
              <a:t>‹#›</a:t>
            </a:fld>
            <a:endParaRPr/>
          </a:p>
        </p:txBody>
      </p:sp>
      <p:sp>
        <p:nvSpPr>
          <p:cNvPr id="7" name="직사각형 6">
            <a:extLst>
              <a:ext uri="{FF2B5EF4-FFF2-40B4-BE49-F238E27FC236}">
                <a16:creationId xmlns:a16="http://schemas.microsoft.com/office/drawing/2014/main" id="{8607CAE2-F017-C832-2862-FF74809405BC}"/>
              </a:ext>
            </a:extLst>
          </p:cNvPr>
          <p:cNvSpPr>
            <a:spLocks noGrp="1"/>
          </p:cNvSpPr>
          <p:nvPr/>
        </p:nvSpPr>
        <p:spPr>
          <a:xfrm>
            <a:off x="-36512" y="-15581"/>
            <a:ext cx="9180512" cy="692697"/>
          </a:xfrm>
          <a:prstGeom prst="rect">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0" name="텍스트 개체 틀 9">
            <a:extLst>
              <a:ext uri="{FF2B5EF4-FFF2-40B4-BE49-F238E27FC236}">
                <a16:creationId xmlns:a16="http://schemas.microsoft.com/office/drawing/2014/main" id="{A4F4860F-B630-840C-396B-B430A0ADCF64}"/>
              </a:ext>
            </a:extLst>
          </p:cNvPr>
          <p:cNvSpPr>
            <a:spLocks noGrp="1"/>
          </p:cNvSpPr>
          <p:nvPr>
            <p:ph type="body" idx="13"/>
          </p:nvPr>
        </p:nvSpPr>
        <p:spPr>
          <a:xfrm>
            <a:off x="107949" y="56129"/>
            <a:ext cx="8784531" cy="549275"/>
          </a:xfrm>
        </p:spPr>
        <p:txBody>
          <a:bodyPr anchor="ctr">
            <a:noAutofit/>
          </a:bodyPr>
          <a:lstStyle>
            <a:lvl1pPr>
              <a:buNone/>
              <a:defRPr sz="3200">
                <a:solidFill>
                  <a:schemeClr val="bg1"/>
                </a:solidFill>
                <a:latin typeface="Pretendard ExtraBold"/>
                <a:ea typeface="Pretendard ExtraBold"/>
                <a:cs typeface="Pretendard ExtraBold"/>
              </a:defRPr>
            </a:lvl1pPr>
          </a:lstStyle>
          <a:p>
            <a:pPr lvl="0">
              <a:buNone/>
            </a:pPr>
            <a:endParaRPr/>
          </a:p>
        </p:txBody>
      </p:sp>
      <p:sp>
        <p:nvSpPr>
          <p:cNvPr id="12" name="텍스트 개체 틀 11">
            <a:extLst>
              <a:ext uri="{FF2B5EF4-FFF2-40B4-BE49-F238E27FC236}">
                <a16:creationId xmlns:a16="http://schemas.microsoft.com/office/drawing/2014/main" id="{569776B5-5BC9-2F74-04C7-41EA96F940D6}"/>
              </a:ext>
            </a:extLst>
          </p:cNvPr>
          <p:cNvSpPr>
            <a:spLocks noGrp="1"/>
          </p:cNvSpPr>
          <p:nvPr>
            <p:ph type="body" idx="14"/>
          </p:nvPr>
        </p:nvSpPr>
        <p:spPr>
          <a:xfrm>
            <a:off x="457200" y="4149080"/>
            <a:ext cx="8229599" cy="2135558"/>
          </a:xfrm>
        </p:spPr>
        <p:txBody>
          <a:bodyPr>
            <a:normAutofit/>
          </a:bodyPr>
          <a:lstStyle>
            <a:lvl1pPr>
              <a:buNone/>
              <a:defRPr sz="2000">
                <a:solidFill>
                  <a:schemeClr val="tx1"/>
                </a:solidFill>
                <a:latin typeface="Pretendard"/>
                <a:ea typeface="Pretendard"/>
                <a:cs typeface="Pretendard"/>
              </a:defRPr>
            </a:lvl1pPr>
          </a:lstStyle>
          <a:p>
            <a:pPr lvl="0">
              <a:buNone/>
            </a:pPr>
            <a:endParaRPr/>
          </a:p>
        </p:txBody>
      </p:sp>
      <p:sp>
        <p:nvSpPr>
          <p:cNvPr id="3" name="그림 개체 틀 2">
            <a:extLst>
              <a:ext uri="{FF2B5EF4-FFF2-40B4-BE49-F238E27FC236}">
                <a16:creationId xmlns:a16="http://schemas.microsoft.com/office/drawing/2014/main" id="{D84BD52D-B326-4A30-B865-3A37F9D75B5C}"/>
              </a:ext>
            </a:extLst>
          </p:cNvPr>
          <p:cNvSpPr>
            <a:spLocks noGrp="1"/>
          </p:cNvSpPr>
          <p:nvPr>
            <p:ph type="pic" idx="15"/>
          </p:nvPr>
        </p:nvSpPr>
        <p:spPr>
          <a:xfrm>
            <a:off x="457201" y="748826"/>
            <a:ext cx="4042792" cy="3327874"/>
          </a:xfrm>
        </p:spPr>
        <p:txBody>
          <a:bodyPr/>
          <a:lstStyle/>
          <a:p>
            <a:endParaRPr/>
          </a:p>
        </p:txBody>
      </p:sp>
      <p:sp>
        <p:nvSpPr>
          <p:cNvPr id="2" name="그림 개체 틀 2">
            <a:extLst>
              <a:ext uri="{FF2B5EF4-FFF2-40B4-BE49-F238E27FC236}">
                <a16:creationId xmlns:a16="http://schemas.microsoft.com/office/drawing/2014/main" id="{EE3C3943-E7E2-2AAC-CA96-09082C5FA3E4}"/>
              </a:ext>
            </a:extLst>
          </p:cNvPr>
          <p:cNvSpPr>
            <a:spLocks noGrp="1"/>
          </p:cNvSpPr>
          <p:nvPr>
            <p:ph type="pic" idx="16"/>
          </p:nvPr>
        </p:nvSpPr>
        <p:spPr>
          <a:xfrm>
            <a:off x="4644009" y="748077"/>
            <a:ext cx="4042792" cy="3327874"/>
          </a:xfrm>
        </p:spPr>
        <p:txBody>
          <a:body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제목 및 내용">
    <p:spTree>
      <p:nvGrpSpPr>
        <p:cNvPr id="1" name=""/>
        <p:cNvGrpSpPr/>
        <p:nvPr/>
      </p:nvGrpSpPr>
      <p:grpSpPr>
        <a:xfrm>
          <a:off x="0" y="0"/>
          <a:ext cx="0" cy="0"/>
          <a:chOff x="0" y="0"/>
          <a:chExt cx="0" cy="0"/>
        </a:xfrm>
      </p:grpSpPr>
      <p:sp>
        <p:nvSpPr>
          <p:cNvPr id="4" name="날짜 개체 틀 3">
            <a:extLst>
              <a:ext uri="{FF2B5EF4-FFF2-40B4-BE49-F238E27FC236}">
                <a16:creationId xmlns:a16="http://schemas.microsoft.com/office/drawing/2014/main" id="{36C68D79-B1E1-4359-8F57-52CE41A36127}"/>
              </a:ext>
            </a:extLst>
          </p:cNvPr>
          <p:cNvSpPr>
            <a:spLocks noGrp="1"/>
          </p:cNvSpPr>
          <p:nvPr>
            <p:ph type="dt" idx="10"/>
          </p:nvPr>
        </p:nvSpPr>
        <p:spPr/>
        <p:txBody>
          <a:bodyPr/>
          <a:lstStyle/>
          <a:p>
            <a:r>
              <a:t>2025-05-08</a:t>
            </a:r>
          </a:p>
        </p:txBody>
      </p:sp>
      <p:sp>
        <p:nvSpPr>
          <p:cNvPr id="5" name="바닥글 개체 틀 4">
            <a:extLst>
              <a:ext uri="{FF2B5EF4-FFF2-40B4-BE49-F238E27FC236}">
                <a16:creationId xmlns:a16="http://schemas.microsoft.com/office/drawing/2014/main" id="{AC77FADA-F471-403F-ABDD-079AF5C91E7C}"/>
              </a:ext>
            </a:extLst>
          </p:cNvPr>
          <p:cNvSpPr>
            <a:spLocks noGrp="1"/>
          </p:cNvSpPr>
          <p:nvPr>
            <p:ph type="ftr" idx="11"/>
          </p:nvPr>
        </p:nvSpPr>
        <p:spPr/>
        <p:txBody>
          <a:bodyPr/>
          <a:lstStyle/>
          <a:p>
            <a:endParaRPr/>
          </a:p>
        </p:txBody>
      </p:sp>
      <p:sp>
        <p:nvSpPr>
          <p:cNvPr id="6" name="슬라이드 번호 개체 틀 5">
            <a:extLst>
              <a:ext uri="{FF2B5EF4-FFF2-40B4-BE49-F238E27FC236}">
                <a16:creationId xmlns:a16="http://schemas.microsoft.com/office/drawing/2014/main" id="{0583BE66-2BC8-4F6E-AF19-E4C80F7A8DD3}"/>
              </a:ext>
            </a:extLst>
          </p:cNvPr>
          <p:cNvSpPr>
            <a:spLocks noGrp="1"/>
          </p:cNvSpPr>
          <p:nvPr>
            <p:ph type="sldNum" idx="12"/>
          </p:nvPr>
        </p:nvSpPr>
        <p:spPr/>
        <p:txBody>
          <a:bodyPr/>
          <a:lstStyle/>
          <a:p>
            <a:fld id="{05146760-A8D7-4805-B987-EAB992BF182C}" type="slidenum">
              <a:t>‹#›</a:t>
            </a:fld>
            <a:endParaRPr/>
          </a:p>
        </p:txBody>
      </p:sp>
      <p:sp>
        <p:nvSpPr>
          <p:cNvPr id="7" name="직사각형 6">
            <a:extLst>
              <a:ext uri="{FF2B5EF4-FFF2-40B4-BE49-F238E27FC236}">
                <a16:creationId xmlns:a16="http://schemas.microsoft.com/office/drawing/2014/main" id="{8607CAE2-F017-C832-2862-FF74809405BC}"/>
              </a:ext>
            </a:extLst>
          </p:cNvPr>
          <p:cNvSpPr>
            <a:spLocks noGrp="1"/>
          </p:cNvSpPr>
          <p:nvPr/>
        </p:nvSpPr>
        <p:spPr>
          <a:xfrm>
            <a:off x="-36512" y="-15581"/>
            <a:ext cx="9180512" cy="692697"/>
          </a:xfrm>
          <a:prstGeom prst="rect">
            <a:avLst/>
          </a:prstGeom>
          <a:solidFill>
            <a:schemeClr val="tx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buNone/>
            </a:pPr>
            <a:endParaRPr/>
          </a:p>
        </p:txBody>
      </p:sp>
      <p:sp>
        <p:nvSpPr>
          <p:cNvPr id="10" name="텍스트 개체 틀 9">
            <a:extLst>
              <a:ext uri="{FF2B5EF4-FFF2-40B4-BE49-F238E27FC236}">
                <a16:creationId xmlns:a16="http://schemas.microsoft.com/office/drawing/2014/main" id="{A4F4860F-B630-840C-396B-B430A0ADCF64}"/>
              </a:ext>
            </a:extLst>
          </p:cNvPr>
          <p:cNvSpPr>
            <a:spLocks noGrp="1"/>
          </p:cNvSpPr>
          <p:nvPr>
            <p:ph type="body" idx="13"/>
          </p:nvPr>
        </p:nvSpPr>
        <p:spPr>
          <a:xfrm>
            <a:off x="107949" y="56129"/>
            <a:ext cx="8784531" cy="549275"/>
          </a:xfrm>
        </p:spPr>
        <p:txBody>
          <a:bodyPr anchor="ctr">
            <a:noAutofit/>
          </a:bodyPr>
          <a:lstStyle>
            <a:lvl1pPr>
              <a:buNone/>
              <a:defRPr sz="3200">
                <a:solidFill>
                  <a:schemeClr val="bg1"/>
                </a:solidFill>
                <a:latin typeface="Pretendard ExtraBold"/>
                <a:ea typeface="Pretendard ExtraBold"/>
                <a:cs typeface="Pretendard ExtraBold"/>
              </a:defRPr>
            </a:lvl1pPr>
          </a:lstStyle>
          <a:p>
            <a:pPr lvl="0">
              <a:buNone/>
            </a:pPr>
            <a:endParaRPr/>
          </a:p>
        </p:txBody>
      </p:sp>
      <p:sp>
        <p:nvSpPr>
          <p:cNvPr id="3" name="그림 개체 틀 2">
            <a:extLst>
              <a:ext uri="{FF2B5EF4-FFF2-40B4-BE49-F238E27FC236}">
                <a16:creationId xmlns:a16="http://schemas.microsoft.com/office/drawing/2014/main" id="{D84BD52D-B326-4A30-B865-3A37F9D75B5C}"/>
              </a:ext>
            </a:extLst>
          </p:cNvPr>
          <p:cNvSpPr>
            <a:spLocks noGrp="1"/>
          </p:cNvSpPr>
          <p:nvPr>
            <p:ph type="pic" idx="15"/>
          </p:nvPr>
        </p:nvSpPr>
        <p:spPr>
          <a:xfrm>
            <a:off x="457201" y="748826"/>
            <a:ext cx="4042792" cy="5535812"/>
          </a:xfrm>
        </p:spPr>
        <p:txBody>
          <a:bodyPr>
            <a:normAutofit/>
          </a:bodyPr>
          <a:lstStyle>
            <a:lvl1pPr>
              <a:buNone/>
              <a:defRPr sz="2000">
                <a:latin typeface="Pretendard"/>
                <a:ea typeface="Pretendard"/>
                <a:cs typeface="Pretendard"/>
              </a:defRPr>
            </a:lvl1pPr>
          </a:lstStyle>
          <a:p>
            <a:endParaRPr/>
          </a:p>
        </p:txBody>
      </p:sp>
      <p:sp>
        <p:nvSpPr>
          <p:cNvPr id="2" name="그림 개체 틀 2">
            <a:extLst>
              <a:ext uri="{FF2B5EF4-FFF2-40B4-BE49-F238E27FC236}">
                <a16:creationId xmlns:a16="http://schemas.microsoft.com/office/drawing/2014/main" id="{EE3C3943-E7E2-2AAC-CA96-09082C5FA3E4}"/>
              </a:ext>
            </a:extLst>
          </p:cNvPr>
          <p:cNvSpPr>
            <a:spLocks noGrp="1"/>
          </p:cNvSpPr>
          <p:nvPr>
            <p:ph type="pic" idx="16"/>
          </p:nvPr>
        </p:nvSpPr>
        <p:spPr>
          <a:xfrm>
            <a:off x="4644009" y="748077"/>
            <a:ext cx="4042792" cy="5535812"/>
          </a:xfrm>
        </p:spPr>
        <p:txBody>
          <a:bodyPr>
            <a:normAutofit/>
          </a:bodyPr>
          <a:lstStyle>
            <a:lvl1pPr>
              <a:buNone/>
              <a:defRPr sz="2000">
                <a:latin typeface="Pretendard"/>
                <a:ea typeface="Pretendard"/>
                <a:cs typeface="Pretendard"/>
              </a:defRPr>
            </a:lvl1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a:extLst>
              <a:ext uri="{FF2B5EF4-FFF2-40B4-BE49-F238E27FC236}">
                <a16:creationId xmlns:a16="http://schemas.microsoft.com/office/drawing/2014/main" id="{A69ADFBC-A56D-4EDD-B619-F64F1E5B0ABA}"/>
              </a:ext>
            </a:extLst>
          </p:cNvPr>
          <p:cNvSpPr>
            <a:spLocks noGrp="1"/>
          </p:cNvSpPr>
          <p:nvPr>
            <p:ph type="title"/>
          </p:nvPr>
        </p:nvSpPr>
        <p:spPr>
          <a:xfrm>
            <a:off x="457200" y="274638"/>
            <a:ext cx="8229600" cy="1143000"/>
          </a:xfrm>
          <a:prstGeom prst="rect">
            <a:avLst/>
          </a:prstGeom>
        </p:spPr>
        <p:txBody>
          <a:bodyPr vert="horz" lIns="91440" tIns="45720" rIns="91440" bIns="45720" anchor="ctr">
            <a:normAutofit/>
          </a:bodyPr>
          <a:lstStyle/>
          <a:p>
            <a:r>
              <a:t>마스터 제목 스타일 편집</a:t>
            </a:r>
          </a:p>
        </p:txBody>
      </p:sp>
      <p:sp>
        <p:nvSpPr>
          <p:cNvPr id="3" name="텍스트 개체 틀 2">
            <a:extLst>
              <a:ext uri="{FF2B5EF4-FFF2-40B4-BE49-F238E27FC236}">
                <a16:creationId xmlns:a16="http://schemas.microsoft.com/office/drawing/2014/main" id="{98A4CA1D-38A7-4BE7-BC19-9462E6654407}"/>
              </a:ext>
            </a:extLst>
          </p:cNvPr>
          <p:cNvSpPr>
            <a:spLocks noGrp="1"/>
          </p:cNvSpPr>
          <p:nvPr>
            <p:ph type="body" idx="1"/>
          </p:nvPr>
        </p:nvSpPr>
        <p:spPr>
          <a:xfrm>
            <a:off x="457200" y="1600200"/>
            <a:ext cx="8229600" cy="4525963"/>
          </a:xfrm>
          <a:prstGeom prst="rect">
            <a:avLst/>
          </a:prstGeom>
        </p:spPr>
        <p:txBody>
          <a:bodyPr vert="horz" lIns="91440" tIns="45720" rIns="91440" bIns="45720">
            <a:normAutofit/>
          </a:bodyPr>
          <a:lstStyle/>
          <a:p>
            <a:pPr lvl="0">
              <a:buNone/>
            </a:pPr>
            <a:r>
              <a:t>마스터 텍스트 스타일을 편집합니다</a:t>
            </a:r>
          </a:p>
          <a:p>
            <a:pPr lvl="1">
              <a:buNone/>
            </a:pPr>
            <a:r>
              <a:t>둘째 수준</a:t>
            </a:r>
          </a:p>
          <a:p>
            <a:pPr lvl="2">
              <a:buNone/>
            </a:pPr>
            <a:r>
              <a:t>셋째 수준</a:t>
            </a:r>
          </a:p>
          <a:p>
            <a:pPr lvl="3">
              <a:buNone/>
            </a:pPr>
            <a:r>
              <a:t>넷째 수준</a:t>
            </a:r>
          </a:p>
          <a:p>
            <a:pPr lvl="4">
              <a:buNone/>
            </a:pPr>
            <a:r>
              <a:t>다섯째 수준</a:t>
            </a:r>
          </a:p>
        </p:txBody>
      </p:sp>
      <p:sp>
        <p:nvSpPr>
          <p:cNvPr id="4" name="날짜 개체 틀 3">
            <a:extLst>
              <a:ext uri="{FF2B5EF4-FFF2-40B4-BE49-F238E27FC236}">
                <a16:creationId xmlns:a16="http://schemas.microsoft.com/office/drawing/2014/main" id="{B23370DB-9A20-4A72-A145-4D65287904A6}"/>
              </a:ext>
            </a:extLst>
          </p:cNvPr>
          <p:cNvSpPr>
            <a:spLocks noGrp="1"/>
          </p:cNvSpPr>
          <p:nvPr>
            <p:ph type="dt" idx="2"/>
          </p:nvPr>
        </p:nvSpPr>
        <p:spPr>
          <a:xfrm>
            <a:off x="457200" y="6356350"/>
            <a:ext cx="2133600" cy="365125"/>
          </a:xfrm>
          <a:prstGeom prst="rect">
            <a:avLst/>
          </a:prstGeom>
        </p:spPr>
        <p:txBody>
          <a:bodyPr vert="horz" lIns="91440" tIns="45720" rIns="91440" bIns="45720" anchor="ctr"/>
          <a:lstStyle>
            <a:lvl1pPr algn="l">
              <a:buNone/>
              <a:defRPr sz="1200">
                <a:solidFill>
                  <a:schemeClr val="tx1"/>
                </a:solidFill>
              </a:defRPr>
            </a:lvl1pPr>
          </a:lstStyle>
          <a:p>
            <a:r>
              <a:t>2025-05-08</a:t>
            </a:r>
          </a:p>
        </p:txBody>
      </p:sp>
      <p:sp>
        <p:nvSpPr>
          <p:cNvPr id="5" name="바닥글 개체 틀 4">
            <a:extLst>
              <a:ext uri="{FF2B5EF4-FFF2-40B4-BE49-F238E27FC236}">
                <a16:creationId xmlns:a16="http://schemas.microsoft.com/office/drawing/2014/main" id="{535A445B-1409-47B5-9325-963327134044}"/>
              </a:ext>
            </a:extLst>
          </p:cNvPr>
          <p:cNvSpPr>
            <a:spLocks noGrp="1"/>
          </p:cNvSpPr>
          <p:nvPr>
            <p:ph type="ftr" idx="3"/>
          </p:nvPr>
        </p:nvSpPr>
        <p:spPr>
          <a:xfrm>
            <a:off x="3124200" y="6356350"/>
            <a:ext cx="2895600" cy="365125"/>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슬라이드 번호 개체 틀 5">
            <a:extLst>
              <a:ext uri="{FF2B5EF4-FFF2-40B4-BE49-F238E27FC236}">
                <a16:creationId xmlns:a16="http://schemas.microsoft.com/office/drawing/2014/main" id="{7DC343AD-564F-4F05-95F1-AA7BF93339B8}"/>
              </a:ext>
            </a:extLst>
          </p:cNvPr>
          <p:cNvSpPr>
            <a:spLocks noGrp="1"/>
          </p:cNvSpPr>
          <p:nvPr>
            <p:ph type="sldNum" idx="4"/>
          </p:nvPr>
        </p:nvSpPr>
        <p:spPr>
          <a:xfrm>
            <a:off x="6553200" y="6356350"/>
            <a:ext cx="2133600" cy="365125"/>
          </a:xfrm>
          <a:prstGeom prst="rect">
            <a:avLst/>
          </a:prstGeom>
        </p:spPr>
        <p:txBody>
          <a:bodyPr vert="horz" lIns="91440" tIns="45720" rIns="91440" bIns="45720" anchor="ctr"/>
          <a:lstStyle>
            <a:lvl1pPr algn="r">
              <a:buNone/>
              <a:defRPr sz="1200">
                <a:solidFill>
                  <a:schemeClr val="tx1"/>
                </a:solidFill>
              </a:defRPr>
            </a:lvl1pPr>
          </a:lstStyle>
          <a:p>
            <a:fld id="{05146760-A8D7-4805-B987-EAB992BF182C}"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ctr" defTabSz="914400">
        <a:spcBef>
          <a:spcPct val="0"/>
        </a:spcBef>
        <a:buNone/>
        <a:defRPr sz="4400" kern="1200">
          <a:solidFill>
            <a:schemeClr val="tx1"/>
          </a:solidFill>
          <a:latin typeface="Pretendard"/>
          <a:ea typeface="Pretendard"/>
          <a:cs typeface="Pretendard"/>
        </a:defRPr>
      </a:lvl1pPr>
    </p:titleStyle>
    <p:bodyStyle>
      <a:lvl1pPr marL="342900" indent="-342900" algn="l" defTabSz="914400">
        <a:spcBef>
          <a:spcPct val="20000"/>
        </a:spcBef>
        <a:buFont typeface="Arial"/>
        <a:buChar char="•"/>
        <a:defRPr sz="2000" kern="1200">
          <a:solidFill>
            <a:schemeClr val="tx1"/>
          </a:solidFill>
          <a:latin typeface="Pretendard"/>
          <a:ea typeface="Pretendard"/>
          <a:cs typeface="Pretendard"/>
        </a:defRPr>
      </a:lvl1pPr>
      <a:lvl2pPr marL="742950" indent="-285750" algn="l" defTabSz="914400">
        <a:spcBef>
          <a:spcPct val="20000"/>
        </a:spcBef>
        <a:buFont typeface="Arial"/>
        <a:buChar char="–"/>
        <a:defRPr sz="1800" kern="1200">
          <a:solidFill>
            <a:schemeClr val="tx1"/>
          </a:solidFill>
          <a:latin typeface="Pretendard"/>
          <a:ea typeface="Pretendard"/>
          <a:cs typeface="Pretendard"/>
        </a:defRPr>
      </a:lvl2pPr>
      <a:lvl3pPr marL="1143000" indent="-228600" algn="l" defTabSz="914400">
        <a:spcBef>
          <a:spcPct val="20000"/>
        </a:spcBef>
        <a:buFont typeface="Arial"/>
        <a:buChar char="•"/>
        <a:defRPr sz="1600" kern="1200">
          <a:solidFill>
            <a:schemeClr val="tx1"/>
          </a:solidFill>
          <a:latin typeface="Pretendard"/>
          <a:ea typeface="Pretendard"/>
          <a:cs typeface="Pretendard"/>
        </a:defRPr>
      </a:lvl3pPr>
      <a:lvl4pPr marL="1600200" indent="-228600" algn="l" defTabSz="914400">
        <a:spcBef>
          <a:spcPct val="20000"/>
        </a:spcBef>
        <a:buFont typeface="Arial"/>
        <a:buChar char="–"/>
        <a:defRPr sz="1400" kern="1200">
          <a:solidFill>
            <a:schemeClr val="tx1"/>
          </a:solidFill>
          <a:latin typeface="Pretendard"/>
          <a:ea typeface="Pretendard"/>
          <a:cs typeface="Pretendard"/>
        </a:defRPr>
      </a:lvl4pPr>
      <a:lvl5pPr marL="2057400" indent="-228600" algn="l" defTabSz="914400">
        <a:spcBef>
          <a:spcPct val="20000"/>
        </a:spcBef>
        <a:buFont typeface="Arial"/>
        <a:buChar char="»"/>
        <a:defRPr sz="1400" kern="1200">
          <a:solidFill>
            <a:schemeClr val="tx1"/>
          </a:solidFill>
          <a:latin typeface="Pretendard"/>
          <a:ea typeface="Pretendard"/>
          <a:cs typeface="Pretendard"/>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그림 3"/>
          <p:cNvPicPr>
            <a:picLocks noChangeAspect="1"/>
          </p:cNvPicPr>
          <p:nvPr/>
        </p:nvPicPr>
        <p:blipFill>
          <a:blip r:embed="rId3"/>
          <a:stretch>
            <a:fillRect/>
          </a:stretch>
        </p:blipFill>
        <p:spPr>
          <a:xfrm>
            <a:off x="0" y="0"/>
            <a:ext cx="9144000" cy="6858000"/>
          </a:xfrm>
          <a:prstGeom prst="rect">
            <a:avLst/>
          </a:prstGeom>
          <a:ln>
            <a:noFill/>
          </a:ln>
        </p:spPr>
      </p:pic>
      <p:pic>
        <p:nvPicPr>
          <p:cNvPr id="16" name="그림 5"/>
          <p:cNvPicPr>
            <a:picLocks noChangeAspect="1"/>
          </p:cNvPicPr>
          <p:nvPr/>
        </p:nvPicPr>
        <p:blipFill>
          <a:blip r:embed="rId4"/>
          <a:stretch>
            <a:fillRect/>
          </a:stretch>
        </p:blipFill>
        <p:spPr>
          <a:xfrm>
            <a:off x="251520" y="269452"/>
            <a:ext cx="1224137" cy="349753"/>
          </a:xfrm>
          <a:prstGeom prst="rect">
            <a:avLst/>
          </a:prstGeom>
          <a:ln w="3175">
            <a:noFill/>
          </a:ln>
        </p:spPr>
      </p:pic>
      <p:sp>
        <p:nvSpPr>
          <p:cNvPr id="9" name="TextBox 8">
            <a:extLst>
              <a:ext uri="{FF2B5EF4-FFF2-40B4-BE49-F238E27FC236}">
                <a16:creationId xmlns:a16="http://schemas.microsoft.com/office/drawing/2014/main" id="{AA9A049D-C316-43C2-B63D-7137278C677A}"/>
              </a:ext>
            </a:extLst>
          </p:cNvPr>
          <p:cNvSpPr>
            <a:spLocks noGrp="1"/>
          </p:cNvSpPr>
          <p:nvPr/>
        </p:nvSpPr>
        <p:spPr>
          <a:xfrm>
            <a:off x="35497" y="2607341"/>
            <a:ext cx="9108503" cy="646331"/>
          </a:xfrm>
          <a:prstGeom prst="rect">
            <a:avLst/>
          </a:prstGeom>
          <a:noFill/>
          <a:ln w="3175">
            <a:noFill/>
          </a:ln>
        </p:spPr>
        <p:txBody>
          <a:bodyPr wrap="square" anchor="ctr">
            <a:normAutofit/>
          </a:bodyPr>
          <a:lstStyle/>
          <a:p>
            <a:pPr algn="ctr">
              <a:buNone/>
              <a:defRPr sz="2400" b="1">
                <a:solidFill>
                  <a:srgbClr val="25558A"/>
                </a:solidFill>
                <a:latin typeface="Arial"/>
                <a:ea typeface="Arial"/>
                <a:cs typeface="Arial"/>
              </a:defRPr>
            </a:pPr>
            <a:r>
              <a:rPr sz="2400" b="1">
                <a:solidFill>
                  <a:srgbClr val="25558A"/>
                </a:solidFill>
                <a:latin typeface="Arial"/>
                <a:ea typeface="Arial"/>
                <a:cs typeface="Arial"/>
              </a:rPr>
              <a:t>Empirical Asset Pricing via Machine Learning</a:t>
            </a:r>
            <a:endParaRPr sz="3600" b="1">
              <a:solidFill>
                <a:schemeClr val="tx2"/>
              </a:solidFill>
              <a:latin typeface="Pretendard Black"/>
              <a:ea typeface="Pretendard Black"/>
              <a:cs typeface="Pretendard Black"/>
            </a:endParaRPr>
          </a:p>
        </p:txBody>
      </p:sp>
      <p:sp>
        <p:nvSpPr>
          <p:cNvPr id="14" name="Title subtitle">
            <a:extLst>
              <a:ext uri="{FF2B5EF4-FFF2-40B4-BE49-F238E27FC236}">
                <a16:creationId xmlns:a16="http://schemas.microsoft.com/office/drawing/2014/main" id="{D49236EC-D107-4FCB-8E5F-511E25C29742}"/>
              </a:ext>
            </a:extLst>
          </p:cNvPr>
          <p:cNvSpPr>
            <a:spLocks noGrp="1"/>
          </p:cNvSpPr>
          <p:nvPr/>
        </p:nvSpPr>
        <p:spPr>
          <a:xfrm>
            <a:off x="251520" y="3604328"/>
            <a:ext cx="8640960" cy="707886"/>
          </a:xfrm>
          <a:prstGeom prst="rect">
            <a:avLst/>
          </a:prstGeom>
          <a:noFill/>
          <a:ln w="0">
            <a:noFill/>
            <a:prstDash val="solid"/>
          </a:ln>
        </p:spPr>
        <p:txBody>
          <a:bodyPr wrap="square" anchor="ctr">
            <a:noAutofit/>
          </a:bodyPr>
          <a:lstStyle/>
          <a:p>
            <a:pPr algn="ctr">
              <a:defRPr sz="1500" b="0">
                <a:solidFill>
                  <a:srgbClr val="25558A"/>
                </a:solidFill>
                <a:latin typeface="Arial"/>
                <a:ea typeface="Arial"/>
                <a:cs typeface="Arial"/>
              </a:defRPr>
            </a:pPr>
            <a:r>
              <a:rPr sz="1500" b="0">
                <a:solidFill>
                  <a:srgbClr val="25558A"/>
                </a:solidFill>
                <a:latin typeface="Arial"/>
                <a:ea typeface="Arial"/>
                <a:cs typeface="Arial"/>
              </a:rPr>
              <a:t>Gu, Kelly, and Xiu (RFS, 2020)</a:t>
            </a:r>
          </a:p>
          <a:p>
            <a:pPr algn="ctr">
              <a:defRPr sz="1500" b="0">
                <a:solidFill>
                  <a:srgbClr val="25558A"/>
                </a:solidFill>
                <a:latin typeface="Arial"/>
                <a:ea typeface="Arial"/>
                <a:cs typeface="Arial"/>
              </a:defRPr>
            </a:pPr>
            <a:r>
              <a:rPr sz="1500" b="0">
                <a:solidFill>
                  <a:srgbClr val="25558A"/>
                </a:solidFill>
                <a:latin typeface="Arial"/>
                <a:ea typeface="Arial"/>
                <a:cs typeface="Arial"/>
              </a:rPr>
              <a:t>Key-paper review and thesis research status</a:t>
            </a:r>
          </a:p>
          <a:p>
            <a:pPr algn="ctr">
              <a:defRPr sz="1500" b="0">
                <a:solidFill>
                  <a:srgbClr val="25558A"/>
                </a:solidFill>
                <a:latin typeface="Arial"/>
                <a:ea typeface="Arial"/>
                <a:cs typeface="Arial"/>
              </a:defRPr>
            </a:pPr>
            <a:r>
              <a:rPr sz="1500" b="0">
                <a:solidFill>
                  <a:srgbClr val="25558A"/>
                </a:solidFill>
                <a:latin typeface="Arial"/>
                <a:ea typeface="Arial"/>
                <a:cs typeface="Arial"/>
              </a:rPr>
              <a:t>Presented by Hyunjun Huh | 2026.08.28</a:t>
            </a:r>
          </a:p>
        </p:txBody>
      </p:sp>
      <p:sp>
        <p:nvSpPr>
          <p:cNvPr id="17" name="Rectangle 16"/>
          <p:cNvSpPr/>
          <p:nvPr/>
        </p:nvSpPr>
        <p:spPr>
          <a:xfrm>
            <a:off x="2772000" y="3320000"/>
            <a:ext cx="3600000" cy="15000"/>
          </a:xfrm>
          <a:prstGeom prst="rect">
            <a:avLst/>
          </a:prstGeom>
          <a:solidFill>
            <a:srgbClr val="4F81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ounded Rectangle 17"/>
          <p:cNvSpPr/>
          <p:nvPr/>
        </p:nvSpPr>
        <p:spPr>
          <a:xfrm>
            <a:off x="2472000" y="4460000"/>
            <a:ext cx="4200000" cy="372000"/>
          </a:xfrm>
          <a:prstGeom prst="roundRect">
            <a:avLst>
              <a:gd name="adj" fmla="val 50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marL="0" indent="0" algn="ctr">
              <a:buNone/>
            </a:pPr>
            <a:r>
              <a:rPr sz="1150" b="1">
                <a:solidFill>
                  <a:srgbClr val="2E5C8A"/>
                </a:solidFill>
                <a:latin typeface="Arial"/>
              </a:rPr>
              <a:t>Review of Financial Studies  ·  Vol. 33, No. 7  ·  2020</a:t>
            </a:r>
          </a:p>
        </p:txBody>
      </p:sp>
      <p:sp>
        <p:nvSpPr>
          <p:cNvPr id="19" name="TextBox 18"/>
          <p:cNvSpPr txBox="1"/>
          <p:nvPr/>
        </p:nvSpPr>
        <p:spPr>
          <a:xfrm>
            <a:off x="0" y="6320000"/>
            <a:ext cx="9144000" cy="300000"/>
          </a:xfrm>
          <a:prstGeom prst="rect">
            <a:avLst/>
          </a:prstGeom>
          <a:noFill/>
        </p:spPr>
        <p:txBody>
          <a:bodyPr wrap="square" lIns="0" tIns="0" rIns="0" bIns="0" anchor="t">
            <a:spAutoFit/>
          </a:bodyPr>
          <a:lstStyle/>
          <a:p>
            <a:pPr marL="0" indent="0" algn="ctr">
              <a:spcBef>
                <a:spcPts val="600"/>
              </a:spcBef>
              <a:spcAft>
                <a:spcPts val="0"/>
              </a:spcAft>
              <a:buNone/>
            </a:pPr>
            <a:r>
              <a:rPr sz="1050" b="0" i="0">
                <a:solidFill>
                  <a:srgbClr val="595959"/>
                </a:solidFill>
                <a:latin typeface="Arial"/>
              </a:rPr>
              <a:t>KAIST College of Business  ·  Banking &amp; Corporate Governance Lab</a:t>
            </a:r>
          </a:p>
        </p:txBody>
      </p:sp>
    </p:spTree>
    <p:extLst>
      <p:ext uri="{BB962C8B-B14F-4D97-AF65-F5344CB8AC3E}">
        <p14:creationId xmlns:p14="http://schemas.microsoft.com/office/powerpoint/2010/main" val="3684584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57499DB7-1987-D8B0-1775-6DAF32B8EB16}"/>
              </a:ext>
            </a:extLst>
          </p:cNvPr>
          <p:cNvSpPr>
            <a:spLocks noGrp="1"/>
          </p:cNvSpPr>
          <p:nvPr>
            <p:ph type="body" idx="13"/>
          </p:nvPr>
        </p:nvSpPr>
        <p:spPr>
          <a:xfrm>
            <a:off x="107949" y="56129"/>
            <a:ext cx="8784531" cy="549275"/>
          </a:xfrm>
        </p:spPr>
        <p:txBody>
          <a:bodyPr wrap="none" anchor="ctr">
            <a:normAutofit/>
          </a:bodyPr>
          <a:lstStyle/>
          <a:p>
            <a:pPr algn="l">
              <a:defRPr sz="2100" b="1">
                <a:solidFill>
                  <a:srgbClr val="FFFFFF"/>
                </a:solidFill>
                <a:latin typeface="Arial"/>
                <a:ea typeface="Arial"/>
                <a:cs typeface="Arial"/>
              </a:defRPr>
            </a:pPr>
            <a:r>
              <a:rPr sz="2100" b="1">
                <a:solidFill>
                  <a:srgbClr val="FFFFFF"/>
                </a:solidFill>
                <a:latin typeface="Arial"/>
                <a:ea typeface="Arial"/>
                <a:cs typeface="Arial"/>
              </a:rPr>
              <a:t>Contents</a:t>
            </a:r>
            <a:endParaRPr sz="3200"/>
          </a:p>
        </p:txBody>
      </p:sp>
      <p:sp>
        <p:nvSpPr>
          <p:cNvPr id="3" name="Oval 2"/>
          <p:cNvSpPr/>
          <p:nvPr/>
        </p:nvSpPr>
        <p:spPr>
          <a:xfrm>
            <a:off x="457200" y="1180000"/>
            <a:ext cx="560000" cy="560000"/>
          </a:xfrm>
          <a:prstGeom prst="ellipse">
            <a:avLst/>
          </a:prstGeom>
          <a:solidFill>
            <a:srgbClr val="17375E"/>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marL="0" indent="0" algn="ctr">
              <a:buNone/>
            </a:pPr>
            <a:r>
              <a:rPr sz="1700" b="1">
                <a:solidFill>
                  <a:srgbClr val="FFFFFF"/>
                </a:solidFill>
                <a:latin typeface="Arial"/>
              </a:rPr>
              <a:t>1</a:t>
            </a:r>
          </a:p>
        </p:txBody>
      </p:sp>
      <p:sp>
        <p:nvSpPr>
          <p:cNvPr id="4" name="TextBox 3"/>
          <p:cNvSpPr txBox="1"/>
          <p:nvPr/>
        </p:nvSpPr>
        <p:spPr>
          <a:xfrm>
            <a:off x="1237200" y="1140000"/>
            <a:ext cx="7449600" cy="910000"/>
          </a:xfrm>
          <a:prstGeom prst="rect">
            <a:avLst/>
          </a:prstGeom>
          <a:noFill/>
        </p:spPr>
        <p:txBody>
          <a:bodyPr wrap="square" lIns="0" tIns="0" rIns="0" bIns="0" anchor="t">
            <a:spAutoFit/>
          </a:bodyPr>
          <a:lstStyle/>
          <a:p>
            <a:pPr marL="0" indent="0" algn="l">
              <a:spcBef>
                <a:spcPts val="0"/>
              </a:spcBef>
              <a:spcAft>
                <a:spcPts val="0"/>
              </a:spcAft>
              <a:buNone/>
            </a:pPr>
            <a:r>
              <a:rPr sz="1700" b="1" i="0">
                <a:solidFill>
                  <a:srgbClr val="17375E"/>
                </a:solidFill>
                <a:latin typeface="Arial"/>
              </a:rPr>
              <a:t>Why Return Prediction Is Difficult</a:t>
            </a:r>
          </a:p>
          <a:p>
            <a:pPr marL="0" indent="0" algn="l">
              <a:spcBef>
                <a:spcPts val="400"/>
              </a:spcBef>
              <a:spcAft>
                <a:spcPts val="0"/>
              </a:spcAft>
              <a:buNone/>
            </a:pPr>
            <a:r>
              <a:rPr sz="1150" b="0" i="0">
                <a:solidFill>
                  <a:srgbClr val="595959"/>
                </a:solidFill>
                <a:latin typeface="Arial"/>
              </a:rPr>
              <a:t>Motivation, and how the paper frames asset pricing as a prediction problem</a:t>
            </a:r>
          </a:p>
        </p:txBody>
      </p:sp>
      <p:sp>
        <p:nvSpPr>
          <p:cNvPr id="5" name="Rectangle 4"/>
          <p:cNvSpPr/>
          <p:nvPr/>
        </p:nvSpPr>
        <p:spPr>
          <a:xfrm>
            <a:off x="457200" y="2010000"/>
            <a:ext cx="8229600" cy="9000"/>
          </a:xfrm>
          <a:prstGeom prst="rect">
            <a:avLst/>
          </a:prstGeom>
          <a:solidFill>
            <a:srgbClr val="E3E7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457200" y="2150000"/>
            <a:ext cx="560000" cy="560000"/>
          </a:xfrm>
          <a:prstGeom prst="ellipse">
            <a:avLst/>
          </a:prstGeom>
          <a:solidFill>
            <a:srgbClr val="17375E"/>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marL="0" indent="0" algn="ctr">
              <a:buNone/>
            </a:pPr>
            <a:r>
              <a:rPr sz="1700" b="1">
                <a:solidFill>
                  <a:srgbClr val="FFFFFF"/>
                </a:solidFill>
                <a:latin typeface="Arial"/>
              </a:rPr>
              <a:t>2</a:t>
            </a:r>
          </a:p>
        </p:txBody>
      </p:sp>
      <p:sp>
        <p:nvSpPr>
          <p:cNvPr id="7" name="TextBox 6"/>
          <p:cNvSpPr txBox="1"/>
          <p:nvPr/>
        </p:nvSpPr>
        <p:spPr>
          <a:xfrm>
            <a:off x="1237200" y="2110000"/>
            <a:ext cx="7449600" cy="910000"/>
          </a:xfrm>
          <a:prstGeom prst="rect">
            <a:avLst/>
          </a:prstGeom>
          <a:noFill/>
        </p:spPr>
        <p:txBody>
          <a:bodyPr wrap="square" lIns="0" tIns="0" rIns="0" bIns="0" anchor="t">
            <a:spAutoFit/>
          </a:bodyPr>
          <a:lstStyle/>
          <a:p>
            <a:pPr marL="0" indent="0" algn="l">
              <a:spcBef>
                <a:spcPts val="0"/>
              </a:spcBef>
              <a:spcAft>
                <a:spcPts val="0"/>
              </a:spcAft>
              <a:buNone/>
            </a:pPr>
            <a:r>
              <a:rPr sz="1700" b="1" i="0">
                <a:solidFill>
                  <a:srgbClr val="17375E"/>
                </a:solidFill>
                <a:latin typeface="Arial"/>
              </a:rPr>
              <a:t>OLS and Machine Learning: A Short Primer</a:t>
            </a:r>
          </a:p>
          <a:p>
            <a:pPr marL="0" indent="0" algn="l">
              <a:spcBef>
                <a:spcPts val="400"/>
              </a:spcBef>
              <a:spcAft>
                <a:spcPts val="0"/>
              </a:spcAft>
              <a:buNone/>
            </a:pPr>
            <a:r>
              <a:rPr sz="1150" b="0" i="0">
                <a:solidFill>
                  <a:srgbClr val="595959"/>
                </a:solidFill>
                <a:latin typeface="Arial"/>
              </a:rPr>
              <a:t>Linear regression, regularization, trees, and neural networks</a:t>
            </a:r>
          </a:p>
        </p:txBody>
      </p:sp>
      <p:sp>
        <p:nvSpPr>
          <p:cNvPr id="8" name="Rectangle 7"/>
          <p:cNvSpPr/>
          <p:nvPr/>
        </p:nvSpPr>
        <p:spPr>
          <a:xfrm>
            <a:off x="457200" y="2980000"/>
            <a:ext cx="8229600" cy="9000"/>
          </a:xfrm>
          <a:prstGeom prst="rect">
            <a:avLst/>
          </a:prstGeom>
          <a:solidFill>
            <a:srgbClr val="E3E7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457200" y="3120000"/>
            <a:ext cx="560000" cy="560000"/>
          </a:xfrm>
          <a:prstGeom prst="ellipse">
            <a:avLst/>
          </a:prstGeom>
          <a:solidFill>
            <a:srgbClr val="17375E"/>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marL="0" indent="0" algn="ctr">
              <a:buNone/>
            </a:pPr>
            <a:r>
              <a:rPr sz="1700" b="1">
                <a:solidFill>
                  <a:srgbClr val="FFFFFF"/>
                </a:solidFill>
                <a:latin typeface="Arial"/>
              </a:rPr>
              <a:t>3</a:t>
            </a:r>
          </a:p>
        </p:txBody>
      </p:sp>
      <p:sp>
        <p:nvSpPr>
          <p:cNvPr id="10" name="TextBox 9"/>
          <p:cNvSpPr txBox="1"/>
          <p:nvPr/>
        </p:nvSpPr>
        <p:spPr>
          <a:xfrm>
            <a:off x="1237200" y="3080000"/>
            <a:ext cx="7449600" cy="910000"/>
          </a:xfrm>
          <a:prstGeom prst="rect">
            <a:avLst/>
          </a:prstGeom>
          <a:noFill/>
        </p:spPr>
        <p:txBody>
          <a:bodyPr wrap="square" lIns="0" tIns="0" rIns="0" bIns="0" anchor="t">
            <a:spAutoFit/>
          </a:bodyPr>
          <a:lstStyle/>
          <a:p>
            <a:pPr marL="0" indent="0" algn="l">
              <a:spcBef>
                <a:spcPts val="0"/>
              </a:spcBef>
              <a:spcAft>
                <a:spcPts val="0"/>
              </a:spcAft>
              <a:buNone/>
            </a:pPr>
            <a:r>
              <a:rPr sz="1700" b="1" i="0">
                <a:solidFill>
                  <a:srgbClr val="17375E"/>
                </a:solidFill>
                <a:latin typeface="Arial"/>
              </a:rPr>
              <a:t>Data, Validation, and Empirical Results</a:t>
            </a:r>
          </a:p>
          <a:p>
            <a:pPr marL="0" indent="0" algn="l">
              <a:spcBef>
                <a:spcPts val="400"/>
              </a:spcBef>
              <a:spcAft>
                <a:spcPts val="0"/>
              </a:spcAft>
              <a:buNone/>
            </a:pPr>
            <a:r>
              <a:rPr sz="1150" b="0" i="0">
                <a:solidFill>
                  <a:srgbClr val="595959"/>
                </a:solidFill>
                <a:latin typeface="Arial"/>
              </a:rPr>
              <a:t>U.S. equities 1957–2016, train / validation / test design, and key findings</a:t>
            </a:r>
          </a:p>
        </p:txBody>
      </p:sp>
      <p:sp>
        <p:nvSpPr>
          <p:cNvPr id="11" name="Rectangle 10"/>
          <p:cNvSpPr/>
          <p:nvPr/>
        </p:nvSpPr>
        <p:spPr>
          <a:xfrm>
            <a:off x="457200" y="3950000"/>
            <a:ext cx="8229600" cy="9000"/>
          </a:xfrm>
          <a:prstGeom prst="rect">
            <a:avLst/>
          </a:prstGeom>
          <a:solidFill>
            <a:srgbClr val="E3E7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Oval 11"/>
          <p:cNvSpPr/>
          <p:nvPr/>
        </p:nvSpPr>
        <p:spPr>
          <a:xfrm>
            <a:off x="457200" y="4090000"/>
            <a:ext cx="560000" cy="560000"/>
          </a:xfrm>
          <a:prstGeom prst="ellipse">
            <a:avLst/>
          </a:prstGeom>
          <a:solidFill>
            <a:srgbClr val="17375E"/>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marL="0" indent="0" algn="ctr">
              <a:buNone/>
            </a:pPr>
            <a:r>
              <a:rPr sz="1700" b="1">
                <a:solidFill>
                  <a:srgbClr val="FFFFFF"/>
                </a:solidFill>
                <a:latin typeface="Arial"/>
              </a:rPr>
              <a:t>4</a:t>
            </a:r>
          </a:p>
        </p:txBody>
      </p:sp>
      <p:sp>
        <p:nvSpPr>
          <p:cNvPr id="13" name="TextBox 12"/>
          <p:cNvSpPr txBox="1"/>
          <p:nvPr/>
        </p:nvSpPr>
        <p:spPr>
          <a:xfrm>
            <a:off x="1237200" y="4050000"/>
            <a:ext cx="7449600" cy="910000"/>
          </a:xfrm>
          <a:prstGeom prst="rect">
            <a:avLst/>
          </a:prstGeom>
          <a:noFill/>
        </p:spPr>
        <p:txBody>
          <a:bodyPr wrap="square" lIns="0" tIns="0" rIns="0" bIns="0" anchor="t">
            <a:spAutoFit/>
          </a:bodyPr>
          <a:lstStyle/>
          <a:p>
            <a:pPr marL="0" indent="0" algn="l">
              <a:spcBef>
                <a:spcPts val="0"/>
              </a:spcBef>
              <a:spcAft>
                <a:spcPts val="0"/>
              </a:spcAft>
              <a:buNone/>
            </a:pPr>
            <a:r>
              <a:rPr sz="1700" b="1" i="0">
                <a:solidFill>
                  <a:srgbClr val="17375E"/>
                </a:solidFill>
                <a:latin typeface="Arial"/>
              </a:rPr>
              <a:t>Interpretation and Critical Assessment</a:t>
            </a:r>
          </a:p>
          <a:p>
            <a:pPr marL="0" indent="0" algn="l">
              <a:spcBef>
                <a:spcPts val="400"/>
              </a:spcBef>
              <a:spcAft>
                <a:spcPts val="0"/>
              </a:spcAft>
              <a:buNone/>
            </a:pPr>
            <a:r>
              <a:rPr sz="1150" b="0" i="0">
                <a:solidFill>
                  <a:srgbClr val="595959"/>
                </a:solidFill>
                <a:latin typeface="Arial"/>
              </a:rPr>
              <a:t>Which signals matter, and the paper's strengths and limitations</a:t>
            </a:r>
          </a:p>
        </p:txBody>
      </p:sp>
      <p:sp>
        <p:nvSpPr>
          <p:cNvPr id="14" name="Rectangle 13"/>
          <p:cNvSpPr/>
          <p:nvPr/>
        </p:nvSpPr>
        <p:spPr>
          <a:xfrm>
            <a:off x="457200" y="4920000"/>
            <a:ext cx="8229600" cy="9000"/>
          </a:xfrm>
          <a:prstGeom prst="rect">
            <a:avLst/>
          </a:prstGeom>
          <a:solidFill>
            <a:srgbClr val="E3E7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Oval 14"/>
          <p:cNvSpPr/>
          <p:nvPr/>
        </p:nvSpPr>
        <p:spPr>
          <a:xfrm>
            <a:off x="457200" y="5060000"/>
            <a:ext cx="560000" cy="560000"/>
          </a:xfrm>
          <a:prstGeom prst="ellipse">
            <a:avLst/>
          </a:prstGeom>
          <a:solidFill>
            <a:srgbClr val="17375E"/>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marL="0" indent="0" algn="ctr">
              <a:buNone/>
            </a:pPr>
            <a:r>
              <a:rPr sz="1700" b="1">
                <a:solidFill>
                  <a:srgbClr val="FFFFFF"/>
                </a:solidFill>
                <a:latin typeface="Arial"/>
              </a:rPr>
              <a:t>5</a:t>
            </a:r>
          </a:p>
        </p:txBody>
      </p:sp>
      <p:sp>
        <p:nvSpPr>
          <p:cNvPr id="16" name="TextBox 15"/>
          <p:cNvSpPr txBox="1"/>
          <p:nvPr/>
        </p:nvSpPr>
        <p:spPr>
          <a:xfrm>
            <a:off x="1237200" y="5020000"/>
            <a:ext cx="7449600" cy="910000"/>
          </a:xfrm>
          <a:prstGeom prst="rect">
            <a:avLst/>
          </a:prstGeom>
          <a:noFill/>
        </p:spPr>
        <p:txBody>
          <a:bodyPr wrap="square" lIns="0" tIns="0" rIns="0" bIns="0" anchor="t">
            <a:spAutoFit/>
          </a:bodyPr>
          <a:lstStyle/>
          <a:p>
            <a:pPr marL="0" indent="0" algn="l">
              <a:spcBef>
                <a:spcPts val="0"/>
              </a:spcBef>
              <a:spcAft>
                <a:spcPts val="0"/>
              </a:spcAft>
              <a:buNone/>
            </a:pPr>
            <a:r>
              <a:rPr sz="1700" b="1" i="0">
                <a:solidFill>
                  <a:srgbClr val="17375E"/>
                </a:solidFill>
                <a:latin typeface="Arial"/>
              </a:rPr>
              <a:t>Thesis Research Status</a:t>
            </a:r>
          </a:p>
          <a:p>
            <a:pPr marL="0" indent="0" algn="l">
              <a:spcBef>
                <a:spcPts val="400"/>
              </a:spcBef>
              <a:spcAft>
                <a:spcPts val="0"/>
              </a:spcAft>
              <a:buNone/>
            </a:pPr>
            <a:r>
              <a:rPr sz="1150" b="0" i="0">
                <a:solidFill>
                  <a:srgbClr val="595959"/>
                </a:solidFill>
                <a:latin typeface="Arial"/>
              </a:rPr>
              <a:t>How this key paper shapes my KOSPI stock-selection thesis</a:t>
            </a:r>
          </a:p>
        </p:txBody>
      </p:sp>
      <p:sp>
        <p:nvSpPr>
          <p:cNvPr id="17" name="TextBox 16"/>
          <p:cNvSpPr txBox="1"/>
          <p:nvPr/>
        </p:nvSpPr>
        <p:spPr>
          <a:xfrm>
            <a:off x="457200" y="6600000"/>
            <a:ext cx="6200000" cy="220000"/>
          </a:xfrm>
          <a:prstGeom prst="rect">
            <a:avLst/>
          </a:prstGeom>
          <a:noFill/>
        </p:spPr>
        <p:txBody>
          <a:bodyPr wrap="none" lIns="0" tIns="0" rIns="0" bIns="0">
            <a:spAutoFit/>
          </a:bodyPr>
          <a:lstStyle/>
          <a:p>
            <a:pPr marL="0" indent="0">
              <a:buNone/>
            </a:pPr>
            <a:r>
              <a:rPr sz="850">
                <a:solidFill>
                  <a:srgbClr val="8C8C8C"/>
                </a:solidFill>
                <a:latin typeface="Arial"/>
              </a:rPr>
              <a:t>Gu, Kelly, and Xiu (2020)  |  Empirical Asset Pricing via Machine Learning</a:t>
            </a:r>
          </a:p>
        </p:txBody>
      </p:sp>
      <p:sp>
        <p:nvSpPr>
          <p:cNvPr id="18" name="TextBox 17"/>
          <p:cNvSpPr txBox="1"/>
          <p:nvPr/>
        </p:nvSpPr>
        <p:spPr>
          <a:xfrm>
            <a:off x="8250000" y="6600000"/>
            <a:ext cx="700000" cy="230000"/>
          </a:xfrm>
          <a:prstGeom prst="rect">
            <a:avLst/>
          </a:prstGeom>
          <a:noFill/>
        </p:spPr>
        <p:txBody>
          <a:bodyPr wrap="none" lIns="0" tIns="0" rIns="0" bIns="0">
            <a:spAutoFit/>
          </a:bodyPr>
          <a:lstStyle/>
          <a:p>
            <a:pPr marL="0" indent="0" algn="r">
              <a:buNone/>
            </a:pPr>
            <a:r>
              <a:rPr sz="1000" b="1">
                <a:solidFill>
                  <a:srgbClr val="595959"/>
                </a:solidFill>
                <a:latin typeface="Arial"/>
              </a:rPr>
              <a:t>2 / 30</a:t>
            </a:r>
          </a:p>
        </p:txBody>
      </p:sp>
    </p:spTree>
    <p:extLst>
      <p:ext uri="{BB962C8B-B14F-4D97-AF65-F5344CB8AC3E}">
        <p14:creationId xmlns:p14="http://schemas.microsoft.com/office/powerpoint/2010/main" val="1107577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57499DB7-1987-D8B0-1775-6DAF32B8EB16}"/>
              </a:ext>
            </a:extLst>
          </p:cNvPr>
          <p:cNvSpPr>
            <a:spLocks noGrp="1"/>
          </p:cNvSpPr>
          <p:nvPr>
            <p:ph type="body" idx="13"/>
          </p:nvPr>
        </p:nvSpPr>
        <p:spPr>
          <a:xfrm>
            <a:off x="107949" y="56129"/>
            <a:ext cx="8784531" cy="549275"/>
          </a:xfrm>
        </p:spPr>
        <p:txBody>
          <a:bodyPr wrap="none" anchor="ctr">
            <a:normAutofit/>
          </a:bodyPr>
          <a:lstStyle/>
          <a:p>
            <a:pPr algn="l">
              <a:defRPr sz="2100" b="1">
                <a:solidFill>
                  <a:srgbClr val="FFFFFF"/>
                </a:solidFill>
                <a:latin typeface="Arial"/>
                <a:ea typeface="Arial"/>
                <a:cs typeface="Arial"/>
              </a:defRPr>
            </a:pPr>
            <a:r>
              <a:rPr sz="2100" b="1">
                <a:solidFill>
                  <a:srgbClr val="FFFFFF"/>
                </a:solidFill>
                <a:latin typeface="Arial"/>
                <a:ea typeface="Arial"/>
                <a:cs typeface="Arial"/>
              </a:rPr>
              <a:t>Motivation: Expected Returns Are Hidden by Noise</a:t>
            </a:r>
            <a:endParaRPr sz="3200"/>
          </a:p>
        </p:txBody>
      </p:sp>
      <p:sp>
        <p:nvSpPr>
          <p:cNvPr id="3" name="TextBox 2"/>
          <p:cNvSpPr txBox="1"/>
          <p:nvPr/>
        </p:nvSpPr>
        <p:spPr>
          <a:xfrm>
            <a:off x="457200" y="1010000"/>
            <a:ext cx="8229600" cy="2400000"/>
          </a:xfrm>
          <a:prstGeom prst="rect">
            <a:avLst/>
          </a:prstGeom>
          <a:noFill/>
        </p:spPr>
        <p:txBody>
          <a:bodyPr wrap="square" lIns="0" tIns="0" rIns="0" bIns="0" anchor="t">
            <a:spAutoFit/>
          </a:bodyPr>
          <a:lstStyle/>
          <a:p>
            <a:pPr marL="0" indent="0" algn="l">
              <a:spcBef>
                <a:spcPts val="0"/>
              </a:spcBef>
              <a:spcAft>
                <a:spcPts val="0"/>
              </a:spcAft>
              <a:buNone/>
            </a:pPr>
            <a:r>
              <a:rPr sz="1500" b="1" i="0">
                <a:solidFill>
                  <a:srgbClr val="262626"/>
                </a:solidFill>
                <a:latin typeface="Arial"/>
              </a:rPr>
              <a:t>Asset pricing requires conditional expected returns.</a:t>
            </a:r>
          </a:p>
          <a:p>
            <a:pPr marL="274638" indent="-274638" algn="l">
              <a:spcBef>
                <a:spcPts val="1600"/>
              </a:spcBef>
              <a:spcAft>
                <a:spcPts val="0"/>
              </a:spcAft>
              <a:buNone/>
            </a:pPr>
            <a:r>
              <a:rPr sz="1400">
                <a:solidFill>
                  <a:srgbClr val="4F81BD"/>
                </a:solidFill>
                <a:latin typeface="Arial"/>
              </a:rPr>
              <a:t>■   </a:t>
            </a:r>
            <a:r>
              <a:rPr sz="1400" b="0" i="0">
                <a:solidFill>
                  <a:srgbClr val="262626"/>
                </a:solidFill>
                <a:latin typeface="Arial"/>
              </a:rPr>
              <a:t>Realized returns are dominated by unpredictable news</a:t>
            </a:r>
          </a:p>
          <a:p>
            <a:pPr marL="274638" indent="-274638" algn="l">
              <a:spcBef>
                <a:spcPts val="1200"/>
              </a:spcBef>
              <a:spcAft>
                <a:spcPts val="0"/>
              </a:spcAft>
              <a:buNone/>
            </a:pPr>
            <a:r>
              <a:rPr sz="1400">
                <a:solidFill>
                  <a:srgbClr val="4F81BD"/>
                </a:solidFill>
                <a:latin typeface="Arial"/>
              </a:rPr>
              <a:t>■   </a:t>
            </a:r>
            <a:r>
              <a:rPr sz="1400" b="0" i="0">
                <a:solidFill>
                  <a:srgbClr val="262626"/>
                </a:solidFill>
                <a:latin typeface="Arial"/>
              </a:rPr>
              <a:t>Predictors are numerous and highly correlated</a:t>
            </a:r>
          </a:p>
          <a:p>
            <a:pPr marL="274638" indent="-274638" algn="l">
              <a:spcBef>
                <a:spcPts val="1200"/>
              </a:spcBef>
              <a:spcAft>
                <a:spcPts val="0"/>
              </a:spcAft>
              <a:buNone/>
            </a:pPr>
            <a:r>
              <a:rPr sz="1400">
                <a:solidFill>
                  <a:srgbClr val="4F81BD"/>
                </a:solidFill>
                <a:latin typeface="Arial"/>
              </a:rPr>
              <a:t>■   </a:t>
            </a:r>
            <a:r>
              <a:rPr sz="1400" b="0" i="0">
                <a:solidFill>
                  <a:srgbClr val="262626"/>
                </a:solidFill>
                <a:latin typeface="Arial"/>
              </a:rPr>
              <a:t>Functional forms and interactions are unknown</a:t>
            </a:r>
          </a:p>
        </p:txBody>
      </p:sp>
      <p:sp>
        <p:nvSpPr>
          <p:cNvPr id="4" name="Rounded Rectangle 3"/>
          <p:cNvSpPr/>
          <p:nvPr/>
        </p:nvSpPr>
        <p:spPr>
          <a:xfrm>
            <a:off x="457200" y="3600000"/>
            <a:ext cx="8229600" cy="1450000"/>
          </a:xfrm>
          <a:prstGeom prst="roundRect">
            <a:avLst>
              <a:gd name="adj" fmla="val 10000"/>
            </a:avLst>
          </a:prstGeom>
          <a:solidFill>
            <a:srgbClr val="17375E"/>
          </a:solidFill>
          <a:ln>
            <a:noFill/>
          </a:ln>
          <a:effectLst/>
        </p:spPr>
        <p:style>
          <a:lnRef idx="1">
            <a:schemeClr val="accent1"/>
          </a:lnRef>
          <a:fillRef idx="3">
            <a:schemeClr val="accent1"/>
          </a:fillRef>
          <a:effectRef idx="2">
            <a:schemeClr val="accent1"/>
          </a:effectRef>
          <a:fontRef idx="minor">
            <a:schemeClr val="lt1"/>
          </a:fontRef>
        </p:style>
        <p:txBody>
          <a:bodyPr lIns="260000" rIns="260000" rtlCol="0" anchor="ctr"/>
          <a:lstStyle/>
          <a:p>
            <a:pPr marL="0" indent="0" algn="ctr">
              <a:buNone/>
            </a:pPr>
            <a:r>
              <a:rPr sz="2000" b="1">
                <a:solidFill>
                  <a:srgbClr val="FFFFFF"/>
                </a:solidFill>
                <a:latin typeface="Arial"/>
              </a:rPr>
              <a:t>Can machine learning improve risk-premium measurement out of sample?</a:t>
            </a:r>
          </a:p>
        </p:txBody>
      </p:sp>
      <p:sp>
        <p:nvSpPr>
          <p:cNvPr id="5" name="TextBox 4"/>
          <p:cNvSpPr txBox="1"/>
          <p:nvPr/>
        </p:nvSpPr>
        <p:spPr>
          <a:xfrm>
            <a:off x="457200" y="5280000"/>
            <a:ext cx="8229600" cy="500586"/>
          </a:xfrm>
          <a:prstGeom prst="rect">
            <a:avLst/>
          </a:prstGeom>
          <a:noFill/>
        </p:spPr>
        <p:txBody>
          <a:bodyPr wrap="square" lIns="0" tIns="0" rIns="0" bIns="0" anchor="t">
            <a:spAutoFit/>
          </a:bodyPr>
          <a:lstStyle/>
          <a:p>
            <a:pPr marL="0" indent="0" algn="l">
              <a:lnSpc>
                <a:spcPct val="115000"/>
              </a:lnSpc>
              <a:spcBef>
                <a:spcPts val="600"/>
              </a:spcBef>
              <a:spcAft>
                <a:spcPts val="0"/>
              </a:spcAft>
              <a:buNone/>
            </a:pPr>
            <a:r>
              <a:rPr sz="1250" b="0" i="1" dirty="0">
                <a:solidFill>
                  <a:srgbClr val="595959"/>
                </a:solidFill>
                <a:latin typeface="Arial"/>
              </a:rPr>
              <a:t>The authors do not use ML to replace economic theory — they use it to measure a
quantity theory already refers to, but which is very hard to observe directly.</a:t>
            </a:r>
          </a:p>
        </p:txBody>
      </p:sp>
      <p:sp>
        <p:nvSpPr>
          <p:cNvPr id="6" name="TextBox 5"/>
          <p:cNvSpPr txBox="1"/>
          <p:nvPr/>
        </p:nvSpPr>
        <p:spPr>
          <a:xfrm>
            <a:off x="457200" y="6600000"/>
            <a:ext cx="6200000" cy="220000"/>
          </a:xfrm>
          <a:prstGeom prst="rect">
            <a:avLst/>
          </a:prstGeom>
          <a:noFill/>
        </p:spPr>
        <p:txBody>
          <a:bodyPr wrap="none" lIns="0" tIns="0" rIns="0" bIns="0">
            <a:spAutoFit/>
          </a:bodyPr>
          <a:lstStyle/>
          <a:p>
            <a:pPr marL="0" indent="0">
              <a:buNone/>
            </a:pPr>
            <a:r>
              <a:rPr sz="850">
                <a:solidFill>
                  <a:srgbClr val="8C8C8C"/>
                </a:solidFill>
                <a:latin typeface="Arial"/>
              </a:rPr>
              <a:t>Gu, Kelly, and Xiu (2020)  |  Empirical Asset Pricing via Machine Learning</a:t>
            </a:r>
          </a:p>
        </p:txBody>
      </p:sp>
      <p:sp>
        <p:nvSpPr>
          <p:cNvPr id="7" name="TextBox 6"/>
          <p:cNvSpPr txBox="1"/>
          <p:nvPr/>
        </p:nvSpPr>
        <p:spPr>
          <a:xfrm>
            <a:off x="8250000" y="6600000"/>
            <a:ext cx="700000" cy="230000"/>
          </a:xfrm>
          <a:prstGeom prst="rect">
            <a:avLst/>
          </a:prstGeom>
          <a:noFill/>
        </p:spPr>
        <p:txBody>
          <a:bodyPr wrap="none" lIns="0" tIns="0" rIns="0" bIns="0">
            <a:spAutoFit/>
          </a:bodyPr>
          <a:lstStyle/>
          <a:p>
            <a:pPr marL="0" indent="0" algn="r">
              <a:buNone/>
            </a:pPr>
            <a:r>
              <a:rPr sz="1000" b="1">
                <a:solidFill>
                  <a:srgbClr val="595959"/>
                </a:solidFill>
                <a:latin typeface="Arial"/>
              </a:rPr>
              <a:t>3 / 30</a:t>
            </a:r>
          </a:p>
        </p:txBody>
      </p:sp>
    </p:spTree>
    <p:extLst>
      <p:ext uri="{BB962C8B-B14F-4D97-AF65-F5344CB8AC3E}">
        <p14:creationId xmlns:p14="http://schemas.microsoft.com/office/powerpoint/2010/main" val="1107577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D223D722-AB51-4D5E-076B-AF69029210A4}"/>
              </a:ext>
            </a:extLst>
          </p:cNvPr>
          <p:cNvSpPr>
            <a:spLocks noGrp="1"/>
          </p:cNvSpPr>
          <p:nvPr>
            <p:ph type="body" idx="13"/>
          </p:nvPr>
        </p:nvSpPr>
        <p:spPr>
          <a:xfrm>
            <a:off x="107949" y="56129"/>
            <a:ext cx="8784531" cy="549275"/>
          </a:xfrm>
        </p:spPr>
        <p:txBody>
          <a:bodyPr wrap="none" anchor="ctr">
            <a:normAutofit/>
          </a:bodyPr>
          <a:lstStyle/>
          <a:p>
            <a:pPr algn="l">
              <a:defRPr sz="2100" b="1">
                <a:solidFill>
                  <a:srgbClr val="FFFFFF"/>
                </a:solidFill>
                <a:latin typeface="Arial"/>
                <a:ea typeface="Arial"/>
                <a:cs typeface="Arial"/>
              </a:defRPr>
            </a:pPr>
            <a:r>
              <a:rPr sz="2100" b="1">
                <a:solidFill>
                  <a:srgbClr val="FFFFFF"/>
                </a:solidFill>
                <a:latin typeface="Arial"/>
                <a:ea typeface="Arial"/>
                <a:cs typeface="Arial"/>
              </a:rPr>
              <a:t>The Paper Frames Asset Pricing as a Prediction Problem</a:t>
            </a:r>
            <a:endParaRPr sz="3200"/>
          </a:p>
        </p:txBody>
      </p:sp>
      <p:pic>
        <p:nvPicPr>
          <p:cNvPr id="3" name="Picture 2" descr="eq_1_2.png"/>
          <p:cNvPicPr>
            <a:picLocks noChangeAspect="1"/>
          </p:cNvPicPr>
          <p:nvPr/>
        </p:nvPicPr>
        <p:blipFill>
          <a:blip r:embed="rId3"/>
          <a:stretch>
            <a:fillRect/>
          </a:stretch>
        </p:blipFill>
        <p:spPr>
          <a:xfrm>
            <a:off x="1915200" y="980000"/>
            <a:ext cx="5313600" cy="1620000"/>
          </a:xfrm>
          <a:prstGeom prst="rect">
            <a:avLst/>
          </a:prstGeom>
        </p:spPr>
      </p:pic>
      <p:pic>
        <p:nvPicPr>
          <p:cNvPr id="4" name="Picture 3" descr="fig_blackbox.png"/>
          <p:cNvPicPr>
            <a:picLocks noChangeAspect="1"/>
          </p:cNvPicPr>
          <p:nvPr/>
        </p:nvPicPr>
        <p:blipFill>
          <a:blip r:embed="rId4"/>
          <a:stretch>
            <a:fillRect/>
          </a:stretch>
        </p:blipFill>
        <p:spPr>
          <a:xfrm>
            <a:off x="843333" y="2760000"/>
            <a:ext cx="7457333" cy="2380000"/>
          </a:xfrm>
          <a:prstGeom prst="rect">
            <a:avLst/>
          </a:prstGeom>
        </p:spPr>
      </p:pic>
      <p:sp>
        <p:nvSpPr>
          <p:cNvPr id="5" name="TextBox 4"/>
          <p:cNvSpPr txBox="1"/>
          <p:nvPr/>
        </p:nvSpPr>
        <p:spPr>
          <a:xfrm>
            <a:off x="457200" y="5330000"/>
            <a:ext cx="8229600" cy="522579"/>
          </a:xfrm>
          <a:prstGeom prst="rect">
            <a:avLst/>
          </a:prstGeom>
          <a:noFill/>
        </p:spPr>
        <p:txBody>
          <a:bodyPr wrap="square" lIns="0" tIns="0" rIns="0" bIns="0" anchor="t">
            <a:spAutoFit/>
          </a:bodyPr>
          <a:lstStyle/>
          <a:p>
            <a:pPr marL="0" indent="0" algn="ctr">
              <a:lnSpc>
                <a:spcPct val="115000"/>
              </a:lnSpc>
              <a:spcBef>
                <a:spcPts val="600"/>
              </a:spcBef>
              <a:spcAft>
                <a:spcPts val="0"/>
              </a:spcAft>
              <a:buNone/>
            </a:pPr>
            <a:r>
              <a:rPr sz="1300" b="1" i="1" dirty="0">
                <a:solidFill>
                  <a:srgbClr val="17375E"/>
                </a:solidFill>
                <a:latin typeface="Arial"/>
              </a:rPr>
              <a:t>ML is introduced to approximate g*(·) — the unknown mapping from information to expected return — </a:t>
            </a:r>
            <a:endParaRPr lang="en-US" sz="1300" b="1" i="1" dirty="0">
              <a:solidFill>
                <a:srgbClr val="17375E"/>
              </a:solidFill>
              <a:latin typeface="Arial"/>
            </a:endParaRPr>
          </a:p>
          <a:p>
            <a:pPr marL="0" indent="0" algn="ctr">
              <a:lnSpc>
                <a:spcPct val="115000"/>
              </a:lnSpc>
              <a:spcBef>
                <a:spcPts val="600"/>
              </a:spcBef>
              <a:spcAft>
                <a:spcPts val="0"/>
              </a:spcAft>
              <a:buNone/>
            </a:pPr>
            <a:r>
              <a:rPr sz="1300" b="1" i="1" dirty="0">
                <a:solidFill>
                  <a:srgbClr val="17375E"/>
                </a:solidFill>
                <a:latin typeface="Arial"/>
              </a:rPr>
              <a:t>not to eliminate the noise term </a:t>
            </a:r>
            <a:r>
              <a:rPr sz="1300" b="1" i="1" dirty="0" err="1">
                <a:solidFill>
                  <a:srgbClr val="17375E"/>
                </a:solidFill>
                <a:latin typeface="Arial"/>
              </a:rPr>
              <a:t>ε</a:t>
            </a:r>
            <a:r>
              <a:rPr sz="1300" b="1" i="1" dirty="0">
                <a:solidFill>
                  <a:srgbClr val="17375E"/>
                </a:solidFill>
                <a:latin typeface="Arial"/>
              </a:rPr>
              <a:t>ᵢ,ₜ₊₁.</a:t>
            </a:r>
          </a:p>
        </p:txBody>
      </p:sp>
      <p:sp>
        <p:nvSpPr>
          <p:cNvPr id="6" name="TextBox 5"/>
          <p:cNvSpPr txBox="1"/>
          <p:nvPr/>
        </p:nvSpPr>
        <p:spPr>
          <a:xfrm>
            <a:off x="457200" y="6600000"/>
            <a:ext cx="6200000" cy="220000"/>
          </a:xfrm>
          <a:prstGeom prst="rect">
            <a:avLst/>
          </a:prstGeom>
          <a:noFill/>
        </p:spPr>
        <p:txBody>
          <a:bodyPr wrap="none" lIns="0" tIns="0" rIns="0" bIns="0">
            <a:spAutoFit/>
          </a:bodyPr>
          <a:lstStyle/>
          <a:p>
            <a:pPr marL="0" indent="0">
              <a:buNone/>
            </a:pPr>
            <a:r>
              <a:rPr sz="850">
                <a:solidFill>
                  <a:srgbClr val="8C8C8C"/>
                </a:solidFill>
                <a:latin typeface="Arial"/>
              </a:rPr>
              <a:t>Gu, Kelly, and Xiu (2020)  |  Empirical Asset Pricing via Machine Learning</a:t>
            </a:r>
          </a:p>
        </p:txBody>
      </p:sp>
      <p:sp>
        <p:nvSpPr>
          <p:cNvPr id="7" name="TextBox 6"/>
          <p:cNvSpPr txBox="1"/>
          <p:nvPr/>
        </p:nvSpPr>
        <p:spPr>
          <a:xfrm>
            <a:off x="8250000" y="6600000"/>
            <a:ext cx="700000" cy="230000"/>
          </a:xfrm>
          <a:prstGeom prst="rect">
            <a:avLst/>
          </a:prstGeom>
          <a:noFill/>
        </p:spPr>
        <p:txBody>
          <a:bodyPr wrap="none" lIns="0" tIns="0" rIns="0" bIns="0">
            <a:spAutoFit/>
          </a:bodyPr>
          <a:lstStyle/>
          <a:p>
            <a:pPr marL="0" indent="0" algn="r">
              <a:buNone/>
            </a:pPr>
            <a:r>
              <a:rPr sz="1000" b="1">
                <a:solidFill>
                  <a:srgbClr val="595959"/>
                </a:solidFill>
                <a:latin typeface="Arial"/>
              </a:rPr>
              <a:t>4 / 30</a:t>
            </a:r>
          </a:p>
        </p:txBody>
      </p:sp>
    </p:spTree>
    <p:extLst>
      <p:ext uri="{BB962C8B-B14F-4D97-AF65-F5344CB8AC3E}">
        <p14:creationId xmlns:p14="http://schemas.microsoft.com/office/powerpoint/2010/main" val="16114520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D223D722-AB51-4D5E-076B-AF69029210A4}"/>
              </a:ext>
            </a:extLst>
          </p:cNvPr>
          <p:cNvSpPr>
            <a:spLocks noGrp="1"/>
          </p:cNvSpPr>
          <p:nvPr>
            <p:ph type="body" idx="13"/>
          </p:nvPr>
        </p:nvSpPr>
        <p:spPr>
          <a:xfrm>
            <a:off x="107949" y="56129"/>
            <a:ext cx="8784531" cy="549275"/>
          </a:xfrm>
        </p:spPr>
        <p:txBody>
          <a:bodyPr wrap="none" anchor="ctr">
            <a:normAutofit/>
          </a:bodyPr>
          <a:lstStyle/>
          <a:p>
            <a:pPr algn="l">
              <a:defRPr sz="2100" b="1">
                <a:solidFill>
                  <a:srgbClr val="FFFFFF"/>
                </a:solidFill>
                <a:latin typeface="Arial"/>
                <a:ea typeface="Arial"/>
                <a:cs typeface="Arial"/>
              </a:defRPr>
            </a:pPr>
            <a:r>
              <a:rPr sz="2100" b="1">
                <a:solidFill>
                  <a:srgbClr val="FFFFFF"/>
                </a:solidFill>
                <a:latin typeface="Arial"/>
                <a:ea typeface="Arial"/>
                <a:cs typeface="Arial"/>
              </a:rPr>
              <a:t>OLS Assumes One Linear Rule for Every Stock</a:t>
            </a:r>
            <a:endParaRPr sz="3200"/>
          </a:p>
        </p:txBody>
      </p:sp>
      <p:pic>
        <p:nvPicPr>
          <p:cNvPr id="3" name="Picture 2" descr="eq_3_4.png"/>
          <p:cNvPicPr>
            <a:picLocks noChangeAspect="1"/>
          </p:cNvPicPr>
          <p:nvPr/>
        </p:nvPicPr>
        <p:blipFill>
          <a:blip r:embed="rId3"/>
          <a:stretch>
            <a:fillRect/>
          </a:stretch>
        </p:blipFill>
        <p:spPr>
          <a:xfrm>
            <a:off x="1320387" y="980000"/>
            <a:ext cx="6503225" cy="2100000"/>
          </a:xfrm>
          <a:prstGeom prst="rect">
            <a:avLst/>
          </a:prstGeom>
        </p:spPr>
      </p:pic>
      <p:sp>
        <p:nvSpPr>
          <p:cNvPr id="4" name="TextBox 3"/>
          <p:cNvSpPr txBox="1"/>
          <p:nvPr/>
        </p:nvSpPr>
        <p:spPr>
          <a:xfrm>
            <a:off x="457200" y="3420000"/>
            <a:ext cx="8229600" cy="1405513"/>
          </a:xfrm>
          <a:prstGeom prst="rect">
            <a:avLst/>
          </a:prstGeom>
          <a:noFill/>
        </p:spPr>
        <p:txBody>
          <a:bodyPr wrap="square" lIns="0" tIns="0" rIns="0" bIns="0" anchor="t">
            <a:spAutoFit/>
          </a:bodyPr>
          <a:lstStyle/>
          <a:p>
            <a:pPr marL="0" indent="0" algn="l">
              <a:spcBef>
                <a:spcPts val="0"/>
              </a:spcBef>
              <a:spcAft>
                <a:spcPts val="0"/>
              </a:spcAft>
              <a:buNone/>
            </a:pPr>
            <a:r>
              <a:rPr sz="1600" b="1" i="0">
                <a:solidFill>
                  <a:srgbClr val="262626"/>
                </a:solidFill>
                <a:latin typeface="Arial"/>
              </a:rPr>
              <a:t>OLS chooses θ to minimize the average squared forecast error.</a:t>
            </a:r>
          </a:p>
          <a:p>
            <a:pPr marL="274638" indent="-274638" algn="l">
              <a:spcBef>
                <a:spcPts val="1600"/>
              </a:spcBef>
              <a:spcAft>
                <a:spcPts val="0"/>
              </a:spcAft>
              <a:buNone/>
            </a:pPr>
            <a:r>
              <a:rPr sz="1400">
                <a:solidFill>
                  <a:srgbClr val="4F81BD"/>
                </a:solidFill>
                <a:latin typeface="Arial"/>
              </a:rPr>
              <a:t>■   </a:t>
            </a:r>
            <a:r>
              <a:rPr sz="1400" b="0" i="0">
                <a:solidFill>
                  <a:srgbClr val="262626"/>
                </a:solidFill>
                <a:latin typeface="Arial"/>
              </a:rPr>
              <a:t>One coefficient represents one average linear contribution</a:t>
            </a:r>
          </a:p>
          <a:p>
            <a:pPr marL="274638" indent="-274638" algn="l">
              <a:spcBef>
                <a:spcPts val="1200"/>
              </a:spcBef>
              <a:spcAft>
                <a:spcPts val="0"/>
              </a:spcAft>
              <a:buNone/>
            </a:pPr>
            <a:r>
              <a:rPr sz="1400">
                <a:solidFill>
                  <a:srgbClr val="4F81BD"/>
                </a:solidFill>
                <a:latin typeface="Arial"/>
              </a:rPr>
              <a:t>■   </a:t>
            </a:r>
            <a:r>
              <a:rPr sz="1400" b="0" i="0">
                <a:solidFill>
                  <a:srgbClr val="262626"/>
                </a:solidFill>
                <a:latin typeface="Arial"/>
              </a:rPr>
              <a:t>The same slope applies across stocks, time, and market states</a:t>
            </a:r>
          </a:p>
          <a:p>
            <a:pPr marL="274638" indent="-274638" algn="l">
              <a:spcBef>
                <a:spcPts val="1200"/>
              </a:spcBef>
              <a:spcAft>
                <a:spcPts val="0"/>
              </a:spcAft>
              <a:buNone/>
            </a:pPr>
            <a:r>
              <a:rPr sz="1400">
                <a:solidFill>
                  <a:srgbClr val="4F81BD"/>
                </a:solidFill>
                <a:latin typeface="Arial"/>
              </a:rPr>
              <a:t>■   </a:t>
            </a:r>
            <a:r>
              <a:rPr sz="1400" b="0" i="0">
                <a:solidFill>
                  <a:srgbClr val="262626"/>
                </a:solidFill>
                <a:latin typeface="Arial"/>
              </a:rPr>
              <a:t>Nonlinear effects and interactions are absent unless specified in advance</a:t>
            </a:r>
          </a:p>
        </p:txBody>
      </p:sp>
      <p:sp>
        <p:nvSpPr>
          <p:cNvPr id="5" name="TextBox 4"/>
          <p:cNvSpPr txBox="1"/>
          <p:nvPr/>
        </p:nvSpPr>
        <p:spPr>
          <a:xfrm>
            <a:off x="457200" y="6600000"/>
            <a:ext cx="6200000" cy="220000"/>
          </a:xfrm>
          <a:prstGeom prst="rect">
            <a:avLst/>
          </a:prstGeom>
          <a:noFill/>
        </p:spPr>
        <p:txBody>
          <a:bodyPr wrap="none" lIns="0" tIns="0" rIns="0" bIns="0">
            <a:spAutoFit/>
          </a:bodyPr>
          <a:lstStyle/>
          <a:p>
            <a:pPr marL="0" indent="0">
              <a:buNone/>
            </a:pPr>
            <a:r>
              <a:rPr sz="850">
                <a:solidFill>
                  <a:srgbClr val="8C8C8C"/>
                </a:solidFill>
                <a:latin typeface="Arial"/>
              </a:rPr>
              <a:t>Gu, Kelly, and Xiu (2020)  |  Empirical Asset Pricing via Machine Learning</a:t>
            </a:r>
          </a:p>
        </p:txBody>
      </p:sp>
      <p:sp>
        <p:nvSpPr>
          <p:cNvPr id="6" name="TextBox 5"/>
          <p:cNvSpPr txBox="1"/>
          <p:nvPr/>
        </p:nvSpPr>
        <p:spPr>
          <a:xfrm>
            <a:off x="8250000" y="6600000"/>
            <a:ext cx="700000" cy="230000"/>
          </a:xfrm>
          <a:prstGeom prst="rect">
            <a:avLst/>
          </a:prstGeom>
          <a:noFill/>
        </p:spPr>
        <p:txBody>
          <a:bodyPr wrap="none" lIns="0" tIns="0" rIns="0" bIns="0">
            <a:spAutoFit/>
          </a:bodyPr>
          <a:lstStyle/>
          <a:p>
            <a:pPr marL="0" indent="0" algn="r">
              <a:buNone/>
            </a:pPr>
            <a:r>
              <a:rPr sz="1000" b="1">
                <a:solidFill>
                  <a:srgbClr val="595959"/>
                </a:solidFill>
                <a:latin typeface="Arial"/>
              </a:rPr>
              <a:t>5 / 30</a:t>
            </a:r>
          </a:p>
        </p:txBody>
      </p:sp>
    </p:spTree>
    <p:extLst>
      <p:ext uri="{BB962C8B-B14F-4D97-AF65-F5344CB8AC3E}">
        <p14:creationId xmlns:p14="http://schemas.microsoft.com/office/powerpoint/2010/main" val="1611452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D223D722-AB51-4D5E-076B-AF69029210A4}"/>
              </a:ext>
            </a:extLst>
          </p:cNvPr>
          <p:cNvSpPr>
            <a:spLocks noGrp="1"/>
          </p:cNvSpPr>
          <p:nvPr>
            <p:ph type="body" idx="13"/>
          </p:nvPr>
        </p:nvSpPr>
        <p:spPr>
          <a:xfrm>
            <a:off x="107949" y="56129"/>
            <a:ext cx="8784531" cy="549275"/>
          </a:xfrm>
        </p:spPr>
        <p:txBody>
          <a:bodyPr wrap="none" anchor="ctr">
            <a:normAutofit/>
          </a:bodyPr>
          <a:lstStyle/>
          <a:p>
            <a:pPr algn="l">
              <a:defRPr sz="2100" b="1">
                <a:solidFill>
                  <a:srgbClr val="FFFFFF"/>
                </a:solidFill>
                <a:latin typeface="Arial"/>
                <a:ea typeface="Arial"/>
                <a:cs typeface="Arial"/>
              </a:defRPr>
            </a:pPr>
            <a:r>
              <a:rPr sz="2100" b="1">
                <a:solidFill>
                  <a:srgbClr val="FFFFFF"/>
                </a:solidFill>
                <a:latin typeface="Arial"/>
                <a:ea typeface="Arial"/>
                <a:cs typeface="Arial"/>
              </a:rPr>
              <a:t>Why OLS Struggles in This Setting</a:t>
            </a:r>
            <a:endParaRPr sz="3200"/>
          </a:p>
        </p:txBody>
      </p:sp>
      <p:sp>
        <p:nvSpPr>
          <p:cNvPr id="3" name="Rounded Rectangle 2"/>
          <p:cNvSpPr/>
          <p:nvPr/>
        </p:nvSpPr>
        <p:spPr>
          <a:xfrm>
            <a:off x="457200" y="1020000"/>
            <a:ext cx="2560000" cy="3520000"/>
          </a:xfrm>
          <a:prstGeom prst="roundRect">
            <a:avLst>
              <a:gd name="adj" fmla="val 7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457200" y="1020000"/>
            <a:ext cx="2560000" cy="900000"/>
          </a:xfrm>
          <a:prstGeom prst="roundRect">
            <a:avLst>
              <a:gd name="adj" fmla="val 7000"/>
            </a:avLst>
          </a:prstGeom>
          <a:solidFill>
            <a:srgbClr val="17375E"/>
          </a:solidFill>
          <a:ln>
            <a:noFill/>
          </a:ln>
          <a:effectLst/>
        </p:spPr>
        <p:style>
          <a:lnRef idx="1">
            <a:schemeClr val="accent1"/>
          </a:lnRef>
          <a:fillRef idx="3">
            <a:schemeClr val="accent1"/>
          </a:fillRef>
          <a:effectRef idx="2">
            <a:schemeClr val="accent1"/>
          </a:effectRef>
          <a:fontRef idx="minor">
            <a:schemeClr val="lt1"/>
          </a:fontRef>
        </p:style>
        <p:txBody>
          <a:bodyPr lIns="80000" rIns="80000" rtlCol="0" anchor="ctr"/>
          <a:lstStyle/>
          <a:p>
            <a:pPr marL="0" indent="0" algn="ctr">
              <a:buNone/>
            </a:pPr>
            <a:r>
              <a:rPr sz="2000" b="1">
                <a:solidFill>
                  <a:srgbClr val="FFFFFF"/>
                </a:solidFill>
                <a:latin typeface="Arial"/>
              </a:rPr>
              <a:t>900+</a:t>
            </a:r>
          </a:p>
        </p:txBody>
      </p:sp>
      <p:sp>
        <p:nvSpPr>
          <p:cNvPr id="5" name="TextBox 4"/>
          <p:cNvSpPr txBox="1"/>
          <p:nvPr/>
        </p:nvSpPr>
        <p:spPr>
          <a:xfrm>
            <a:off x="597200" y="2060000"/>
            <a:ext cx="2280000" cy="744371"/>
          </a:xfrm>
          <a:prstGeom prst="rect">
            <a:avLst/>
          </a:prstGeom>
          <a:noFill/>
        </p:spPr>
        <p:txBody>
          <a:bodyPr wrap="square" lIns="0" tIns="0" rIns="0" bIns="0" anchor="t">
            <a:spAutoFit/>
          </a:bodyPr>
          <a:lstStyle/>
          <a:p>
            <a:pPr marL="0" indent="0" algn="l">
              <a:lnSpc>
                <a:spcPct val="110000"/>
              </a:lnSpc>
              <a:spcBef>
                <a:spcPts val="0"/>
              </a:spcBef>
              <a:spcAft>
                <a:spcPts val="0"/>
              </a:spcAft>
              <a:buNone/>
            </a:pPr>
            <a:r>
              <a:rPr sz="1350" b="1" i="0" dirty="0">
                <a:solidFill>
                  <a:srgbClr val="17375E"/>
                </a:solidFill>
                <a:latin typeface="Arial"/>
              </a:rPr>
              <a:t>correlated signals</a:t>
            </a:r>
          </a:p>
          <a:p>
            <a:pPr marL="0" indent="0" algn="l">
              <a:lnSpc>
                <a:spcPct val="120000"/>
              </a:lnSpc>
              <a:spcBef>
                <a:spcPts val="1000"/>
              </a:spcBef>
              <a:spcAft>
                <a:spcPts val="0"/>
              </a:spcAft>
              <a:buNone/>
            </a:pPr>
            <a:r>
              <a:rPr sz="1100" b="0" i="0" dirty="0">
                <a:solidFill>
                  <a:srgbClr val="595959"/>
                </a:solidFill>
                <a:latin typeface="Arial"/>
              </a:rPr>
              <a:t>Coefficients become unstable, and noise can be fitted as if it were signal.</a:t>
            </a:r>
          </a:p>
        </p:txBody>
      </p:sp>
      <p:sp>
        <p:nvSpPr>
          <p:cNvPr id="6" name="Rounded Rectangle 5"/>
          <p:cNvSpPr/>
          <p:nvPr/>
        </p:nvSpPr>
        <p:spPr>
          <a:xfrm>
            <a:off x="3212200" y="1020000"/>
            <a:ext cx="2560000" cy="3520000"/>
          </a:xfrm>
          <a:prstGeom prst="roundRect">
            <a:avLst>
              <a:gd name="adj" fmla="val 7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3212200" y="1020000"/>
            <a:ext cx="2560000" cy="900000"/>
          </a:xfrm>
          <a:prstGeom prst="roundRect">
            <a:avLst>
              <a:gd name="adj" fmla="val 7000"/>
            </a:avLst>
          </a:prstGeom>
          <a:solidFill>
            <a:srgbClr val="2E5C8A"/>
          </a:solidFill>
          <a:ln>
            <a:noFill/>
          </a:ln>
          <a:effectLst/>
        </p:spPr>
        <p:style>
          <a:lnRef idx="1">
            <a:schemeClr val="accent1"/>
          </a:lnRef>
          <a:fillRef idx="3">
            <a:schemeClr val="accent1"/>
          </a:fillRef>
          <a:effectRef idx="2">
            <a:schemeClr val="accent1"/>
          </a:effectRef>
          <a:fontRef idx="minor">
            <a:schemeClr val="lt1"/>
          </a:fontRef>
        </p:style>
        <p:txBody>
          <a:bodyPr lIns="80000" rIns="80000" rtlCol="0" anchor="ctr"/>
          <a:lstStyle/>
          <a:p>
            <a:pPr marL="0" indent="0" algn="ctr">
              <a:buNone/>
            </a:pPr>
            <a:r>
              <a:rPr sz="2000" b="1">
                <a:solidFill>
                  <a:srgbClr val="FFFFFF"/>
                </a:solidFill>
                <a:latin typeface="Arial"/>
              </a:rPr>
              <a:t>1 slope</a:t>
            </a:r>
          </a:p>
        </p:txBody>
      </p:sp>
      <p:sp>
        <p:nvSpPr>
          <p:cNvPr id="8" name="TextBox 7"/>
          <p:cNvSpPr txBox="1"/>
          <p:nvPr/>
        </p:nvSpPr>
        <p:spPr>
          <a:xfrm>
            <a:off x="3352200" y="2060000"/>
            <a:ext cx="2280000" cy="744371"/>
          </a:xfrm>
          <a:prstGeom prst="rect">
            <a:avLst/>
          </a:prstGeom>
          <a:noFill/>
        </p:spPr>
        <p:txBody>
          <a:bodyPr wrap="square" lIns="0" tIns="0" rIns="0" bIns="0" anchor="t">
            <a:spAutoFit/>
          </a:bodyPr>
          <a:lstStyle/>
          <a:p>
            <a:pPr marL="0" indent="0" algn="l">
              <a:lnSpc>
                <a:spcPct val="110000"/>
              </a:lnSpc>
              <a:spcBef>
                <a:spcPts val="0"/>
              </a:spcBef>
              <a:spcAft>
                <a:spcPts val="0"/>
              </a:spcAft>
              <a:buNone/>
            </a:pPr>
            <a:r>
              <a:rPr sz="1350" b="1" i="0" dirty="0">
                <a:solidFill>
                  <a:srgbClr val="17375E"/>
                </a:solidFill>
                <a:latin typeface="Arial"/>
              </a:rPr>
              <a:t>per predictor, always</a:t>
            </a:r>
          </a:p>
          <a:p>
            <a:pPr marL="0" indent="0" algn="l">
              <a:lnSpc>
                <a:spcPct val="120000"/>
              </a:lnSpc>
              <a:spcBef>
                <a:spcPts val="1000"/>
              </a:spcBef>
              <a:spcAft>
                <a:spcPts val="0"/>
              </a:spcAft>
              <a:buNone/>
            </a:pPr>
            <a:r>
              <a:rPr sz="1100" b="0" i="0" dirty="0">
                <a:solidFill>
                  <a:srgbClr val="595959"/>
                </a:solidFill>
                <a:latin typeface="Arial"/>
              </a:rPr>
              <a:t>A single constant weight misses thresholds and state-dependent effects.</a:t>
            </a:r>
          </a:p>
        </p:txBody>
      </p:sp>
      <p:sp>
        <p:nvSpPr>
          <p:cNvPr id="9" name="Rounded Rectangle 8"/>
          <p:cNvSpPr/>
          <p:nvPr/>
        </p:nvSpPr>
        <p:spPr>
          <a:xfrm>
            <a:off x="5967200" y="1020000"/>
            <a:ext cx="2560000" cy="3520000"/>
          </a:xfrm>
          <a:prstGeom prst="roundRect">
            <a:avLst>
              <a:gd name="adj" fmla="val 7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ounded Rectangle 9"/>
          <p:cNvSpPr/>
          <p:nvPr/>
        </p:nvSpPr>
        <p:spPr>
          <a:xfrm>
            <a:off x="5967200" y="1020000"/>
            <a:ext cx="2560000" cy="900000"/>
          </a:xfrm>
          <a:prstGeom prst="roundRect">
            <a:avLst>
              <a:gd name="adj" fmla="val 7000"/>
            </a:avLst>
          </a:prstGeom>
          <a:solidFill>
            <a:srgbClr val="4F81BD"/>
          </a:solidFill>
          <a:ln>
            <a:noFill/>
          </a:ln>
          <a:effectLst/>
        </p:spPr>
        <p:style>
          <a:lnRef idx="1">
            <a:schemeClr val="accent1"/>
          </a:lnRef>
          <a:fillRef idx="3">
            <a:schemeClr val="accent1"/>
          </a:fillRef>
          <a:effectRef idx="2">
            <a:schemeClr val="accent1"/>
          </a:effectRef>
          <a:fontRef idx="minor">
            <a:schemeClr val="lt1"/>
          </a:fontRef>
        </p:style>
        <p:txBody>
          <a:bodyPr lIns="80000" rIns="80000" rtlCol="0" anchor="ctr"/>
          <a:lstStyle/>
          <a:p>
            <a:pPr marL="0" indent="0" algn="ctr">
              <a:buNone/>
            </a:pPr>
            <a:r>
              <a:rPr sz="2000" b="1">
                <a:solidFill>
                  <a:srgbClr val="FFFFFF"/>
                </a:solidFill>
                <a:latin typeface="Arial"/>
              </a:rPr>
              <a:t>fixed in
advance</a:t>
            </a:r>
          </a:p>
        </p:txBody>
      </p:sp>
      <p:sp>
        <p:nvSpPr>
          <p:cNvPr id="11" name="TextBox 10"/>
          <p:cNvSpPr txBox="1"/>
          <p:nvPr/>
        </p:nvSpPr>
        <p:spPr>
          <a:xfrm>
            <a:off x="6107200" y="2060000"/>
            <a:ext cx="2280000" cy="2350000"/>
          </a:xfrm>
          <a:prstGeom prst="rect">
            <a:avLst/>
          </a:prstGeom>
          <a:noFill/>
        </p:spPr>
        <p:txBody>
          <a:bodyPr wrap="square" lIns="0" tIns="0" rIns="0" bIns="0" anchor="t">
            <a:spAutoFit/>
          </a:bodyPr>
          <a:lstStyle/>
          <a:p>
            <a:pPr marL="0" indent="0" algn="l">
              <a:lnSpc>
                <a:spcPct val="110000"/>
              </a:lnSpc>
              <a:spcBef>
                <a:spcPts val="0"/>
              </a:spcBef>
              <a:spcAft>
                <a:spcPts val="0"/>
              </a:spcAft>
              <a:buNone/>
            </a:pPr>
            <a:r>
              <a:rPr sz="1350" b="1" i="0" dirty="0">
                <a:solidFill>
                  <a:srgbClr val="17375E"/>
                </a:solidFill>
                <a:latin typeface="Arial"/>
              </a:rPr>
              <a:t>which interactions?</a:t>
            </a:r>
          </a:p>
          <a:p>
            <a:pPr marL="0" indent="0" algn="l">
              <a:lnSpc>
                <a:spcPct val="120000"/>
              </a:lnSpc>
              <a:spcBef>
                <a:spcPts val="1000"/>
              </a:spcBef>
              <a:spcAft>
                <a:spcPts val="0"/>
              </a:spcAft>
              <a:buNone/>
            </a:pPr>
            <a:r>
              <a:rPr sz="1150" b="0" i="0" dirty="0">
                <a:solidFill>
                  <a:srgbClr val="595959"/>
                </a:solidFill>
                <a:latin typeface="Arial"/>
              </a:rPr>
              <a:t>The researcher must decide which combinations matter before estimation.</a:t>
            </a:r>
          </a:p>
        </p:txBody>
      </p:sp>
      <p:sp>
        <p:nvSpPr>
          <p:cNvPr id="12" name="Rounded Rectangle 11"/>
          <p:cNvSpPr/>
          <p:nvPr/>
        </p:nvSpPr>
        <p:spPr>
          <a:xfrm>
            <a:off x="457200" y="4750000"/>
            <a:ext cx="8229600" cy="900000"/>
          </a:xfrm>
          <a:prstGeom prst="roundRect">
            <a:avLst>
              <a:gd name="adj" fmla="val 10000"/>
            </a:avLst>
          </a:prstGeom>
          <a:solidFill>
            <a:srgbClr val="17375E"/>
          </a:solidFill>
          <a:ln>
            <a:noFill/>
          </a:ln>
          <a:effectLst/>
        </p:spPr>
        <p:style>
          <a:lnRef idx="1">
            <a:schemeClr val="accent1"/>
          </a:lnRef>
          <a:fillRef idx="3">
            <a:schemeClr val="accent1"/>
          </a:fillRef>
          <a:effectRef idx="2">
            <a:schemeClr val="accent1"/>
          </a:effectRef>
          <a:fontRef idx="minor">
            <a:schemeClr val="lt1"/>
          </a:fontRef>
        </p:style>
        <p:txBody>
          <a:bodyPr lIns="220000" rIns="220000" rtlCol="0" anchor="ctr"/>
          <a:lstStyle/>
          <a:p>
            <a:pPr marL="0" indent="0" algn="ctr">
              <a:buNone/>
            </a:pPr>
            <a:r>
              <a:rPr sz="1600" b="1" dirty="0">
                <a:solidFill>
                  <a:srgbClr val="FFFFFF"/>
                </a:solidFill>
                <a:latin typeface="Arial"/>
              </a:rPr>
              <a:t>The problem is not only variable count — it is the unknown shape of g*(·).</a:t>
            </a:r>
          </a:p>
        </p:txBody>
      </p:sp>
      <p:sp>
        <p:nvSpPr>
          <p:cNvPr id="13" name="TextBox 12"/>
          <p:cNvSpPr txBox="1"/>
          <p:nvPr/>
        </p:nvSpPr>
        <p:spPr>
          <a:xfrm>
            <a:off x="457200" y="6600000"/>
            <a:ext cx="6200000" cy="220000"/>
          </a:xfrm>
          <a:prstGeom prst="rect">
            <a:avLst/>
          </a:prstGeom>
          <a:noFill/>
        </p:spPr>
        <p:txBody>
          <a:bodyPr wrap="none" lIns="0" tIns="0" rIns="0" bIns="0">
            <a:spAutoFit/>
          </a:bodyPr>
          <a:lstStyle/>
          <a:p>
            <a:pPr marL="0" indent="0">
              <a:buNone/>
            </a:pPr>
            <a:r>
              <a:rPr sz="850">
                <a:solidFill>
                  <a:srgbClr val="8C8C8C"/>
                </a:solidFill>
                <a:latin typeface="Arial"/>
              </a:rPr>
              <a:t>Gu, Kelly, and Xiu (2020)  |  Empirical Asset Pricing via Machine Learning</a:t>
            </a:r>
          </a:p>
        </p:txBody>
      </p:sp>
      <p:sp>
        <p:nvSpPr>
          <p:cNvPr id="14" name="TextBox 13"/>
          <p:cNvSpPr txBox="1"/>
          <p:nvPr/>
        </p:nvSpPr>
        <p:spPr>
          <a:xfrm>
            <a:off x="8250000" y="6600000"/>
            <a:ext cx="700000" cy="230000"/>
          </a:xfrm>
          <a:prstGeom prst="rect">
            <a:avLst/>
          </a:prstGeom>
          <a:noFill/>
        </p:spPr>
        <p:txBody>
          <a:bodyPr wrap="none" lIns="0" tIns="0" rIns="0" bIns="0">
            <a:spAutoFit/>
          </a:bodyPr>
          <a:lstStyle/>
          <a:p>
            <a:pPr marL="0" indent="0" algn="r">
              <a:buNone/>
            </a:pPr>
            <a:r>
              <a:rPr sz="1000" b="1">
                <a:solidFill>
                  <a:srgbClr val="595959"/>
                </a:solidFill>
                <a:latin typeface="Arial"/>
              </a:rPr>
              <a:t>6 / 30</a:t>
            </a:r>
          </a:p>
        </p:txBody>
      </p:sp>
    </p:spTree>
    <p:extLst>
      <p:ext uri="{BB962C8B-B14F-4D97-AF65-F5344CB8AC3E}">
        <p14:creationId xmlns:p14="http://schemas.microsoft.com/office/powerpoint/2010/main" val="1611452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D223D722-AB51-4D5E-076B-AF69029210A4}"/>
              </a:ext>
            </a:extLst>
          </p:cNvPr>
          <p:cNvSpPr>
            <a:spLocks noGrp="1"/>
          </p:cNvSpPr>
          <p:nvPr>
            <p:ph type="body" idx="13"/>
          </p:nvPr>
        </p:nvSpPr>
        <p:spPr>
          <a:xfrm>
            <a:off x="107949" y="56129"/>
            <a:ext cx="8784531" cy="549275"/>
          </a:xfrm>
        </p:spPr>
        <p:txBody>
          <a:bodyPr wrap="none" anchor="ctr">
            <a:normAutofit/>
          </a:bodyPr>
          <a:lstStyle/>
          <a:p>
            <a:pPr algn="l">
              <a:defRPr sz="2100" b="1">
                <a:solidFill>
                  <a:srgbClr val="FFFFFF"/>
                </a:solidFill>
                <a:latin typeface="Arial"/>
                <a:ea typeface="Arial"/>
                <a:cs typeface="Arial"/>
              </a:defRPr>
            </a:pPr>
            <a:r>
              <a:rPr sz="2100" b="1">
                <a:solidFill>
                  <a:srgbClr val="FFFFFF"/>
                </a:solidFill>
                <a:latin typeface="Arial"/>
                <a:ea typeface="Arial"/>
                <a:cs typeface="Arial"/>
              </a:rPr>
              <a:t>Regularization Trades In-Sample Fit for Stability</a:t>
            </a:r>
            <a:endParaRPr sz="3200"/>
          </a:p>
        </p:txBody>
      </p:sp>
      <p:pic>
        <p:nvPicPr>
          <p:cNvPr id="3" name="Picture 2" descr="eq_7_8.png"/>
          <p:cNvPicPr>
            <a:picLocks noChangeAspect="1"/>
          </p:cNvPicPr>
          <p:nvPr/>
        </p:nvPicPr>
        <p:blipFill>
          <a:blip r:embed="rId3"/>
          <a:stretch>
            <a:fillRect/>
          </a:stretch>
        </p:blipFill>
        <p:spPr>
          <a:xfrm>
            <a:off x="857483" y="980000"/>
            <a:ext cx="7429032" cy="2350000"/>
          </a:xfrm>
          <a:prstGeom prst="rect">
            <a:avLst/>
          </a:prstGeom>
        </p:spPr>
      </p:pic>
      <mc:AlternateContent xmlns:mc="http://schemas.openxmlformats.org/markup-compatibility/2006">
        <mc:Choice xmlns:a14="http://schemas.microsoft.com/office/drawing/2010/main" Requires="a14">
          <p:sp>
            <p:nvSpPr>
              <p:cNvPr id="4" name="TextBox 3"/>
              <p:cNvSpPr txBox="1"/>
              <p:nvPr/>
            </p:nvSpPr>
            <p:spPr>
              <a:xfrm>
                <a:off x="457200" y="3550000"/>
                <a:ext cx="8229600" cy="1359346"/>
              </a:xfrm>
              <a:prstGeom prst="rect">
                <a:avLst/>
              </a:prstGeom>
              <a:noFill/>
            </p:spPr>
            <p:txBody>
              <a:bodyPr wrap="square" lIns="0" tIns="0" rIns="0" bIns="0" anchor="t">
                <a:spAutoFit/>
              </a:bodyPr>
              <a:lstStyle/>
              <a:p>
                <a:pPr marL="0" indent="0" algn="l">
                  <a:spcBef>
                    <a:spcPts val="0"/>
                  </a:spcBef>
                  <a:spcAft>
                    <a:spcPts val="0"/>
                  </a:spcAft>
                  <a:buNone/>
                </a:pPr>
                <a:r>
                  <a:rPr sz="1450" b="1" i="0" dirty="0">
                    <a:solidFill>
                      <a:srgbClr val="262626"/>
                    </a:solidFill>
                    <a:latin typeface="Arial"/>
                  </a:rPr>
                  <a:t>Elastic Net adds a cost for large or numerous coefficients.</a:t>
                </a:r>
              </a:p>
              <a:p>
                <a:pPr marL="274638" indent="-274638" algn="l">
                  <a:spcBef>
                    <a:spcPts val="1600"/>
                  </a:spcBef>
                  <a:spcAft>
                    <a:spcPts val="0"/>
                  </a:spcAft>
                  <a:buNone/>
                </a:pPr>
                <a:r>
                  <a:rPr sz="1350" dirty="0">
                    <a:solidFill>
                      <a:srgbClr val="4F81BD"/>
                    </a:solidFill>
                    <a:latin typeface="Arial"/>
                  </a:rPr>
                  <a:t>■   </a:t>
                </a:r>
                <a14:m>
                  <m:oMath xmlns:m="http://schemas.openxmlformats.org/officeDocument/2006/math">
                    <m:r>
                      <a:rPr lang="ko-KR" altLang="en-US" sz="1350" b="0" i="1" dirty="0" smtClean="0">
                        <a:solidFill>
                          <a:srgbClr val="262626"/>
                        </a:solidFill>
                        <a:latin typeface="Cambria Math" panose="02040503050406030204" pitchFamily="18" charset="0"/>
                      </a:rPr>
                      <m:t>𝜆</m:t>
                    </m:r>
                  </m:oMath>
                </a14:m>
                <a:r>
                  <a:rPr sz="1350" b="0" i="0" dirty="0">
                    <a:solidFill>
                      <a:srgbClr val="262626"/>
                    </a:solidFill>
                    <a:latin typeface="Arial"/>
                  </a:rPr>
                  <a:t> controls the overall strength of shrinkage</a:t>
                </a:r>
              </a:p>
              <a:p>
                <a:pPr marL="274638" indent="-274638" algn="l">
                  <a:spcBef>
                    <a:spcPts val="1200"/>
                  </a:spcBef>
                  <a:spcAft>
                    <a:spcPts val="0"/>
                  </a:spcAft>
                  <a:buNone/>
                </a:pPr>
                <a:r>
                  <a:rPr sz="1350" dirty="0">
                    <a:solidFill>
                      <a:srgbClr val="4F81BD"/>
                    </a:solidFill>
                    <a:latin typeface="Arial"/>
                  </a:rPr>
                  <a:t>■   </a:t>
                </a:r>
                <a14:m>
                  <m:oMath xmlns:m="http://schemas.openxmlformats.org/officeDocument/2006/math">
                    <m:r>
                      <a:rPr lang="ko-KR" altLang="en-US" sz="1350" b="0" i="1" dirty="0" smtClean="0">
                        <a:solidFill>
                          <a:srgbClr val="262626"/>
                        </a:solidFill>
                        <a:latin typeface="Cambria Math" panose="02040503050406030204" pitchFamily="18" charset="0"/>
                      </a:rPr>
                      <m:t>𝜌</m:t>
                    </m:r>
                  </m:oMath>
                </a14:m>
                <a:r>
                  <a:rPr sz="1350" b="0" i="0" dirty="0">
                    <a:solidFill>
                      <a:srgbClr val="262626"/>
                    </a:solidFill>
                    <a:latin typeface="Arial"/>
                  </a:rPr>
                  <a:t> mixes lasso-style selection and ridge-style shrinkage</a:t>
                </a:r>
              </a:p>
              <a:p>
                <a:pPr marL="274638" indent="-274638" algn="l">
                  <a:spcBef>
                    <a:spcPts val="1200"/>
                  </a:spcBef>
                  <a:spcAft>
                    <a:spcPts val="0"/>
                  </a:spcAft>
                  <a:buNone/>
                </a:pPr>
                <a:r>
                  <a:rPr sz="1350" dirty="0">
                    <a:solidFill>
                      <a:srgbClr val="4F81BD"/>
                    </a:solidFill>
                    <a:latin typeface="Arial"/>
                  </a:rPr>
                  <a:t>■   </a:t>
                </a:r>
                <a:r>
                  <a:rPr sz="1350" b="0" i="0" dirty="0">
                    <a:solidFill>
                      <a:srgbClr val="262626"/>
                    </a:solidFill>
                    <a:latin typeface="Arial"/>
                  </a:rPr>
                  <a:t>Worse training fit can produce more stable out-of-sample forecasts</a:t>
                </a:r>
              </a:p>
            </p:txBody>
          </p:sp>
        </mc:Choice>
        <mc:Fallback>
          <p:sp>
            <p:nvSpPr>
              <p:cNvPr id="4" name="TextBox 3"/>
              <p:cNvSpPr txBox="1">
                <a:spLocks noRot="1" noChangeAspect="1" noMove="1" noResize="1" noEditPoints="1" noAdjustHandles="1" noChangeArrowheads="1" noChangeShapeType="1" noTextEdit="1"/>
              </p:cNvSpPr>
              <p:nvPr/>
            </p:nvSpPr>
            <p:spPr>
              <a:xfrm>
                <a:off x="457200" y="3550000"/>
                <a:ext cx="8229600" cy="1359346"/>
              </a:xfrm>
              <a:prstGeom prst="rect">
                <a:avLst/>
              </a:prstGeom>
              <a:blipFill>
                <a:blip r:embed="rId4"/>
                <a:stretch>
                  <a:fillRect l="-1389" t="-3704" b="-6481"/>
                </a:stretch>
              </a:blipFill>
            </p:spPr>
            <p:txBody>
              <a:bodyPr/>
              <a:lstStyle/>
              <a:p>
                <a:r>
                  <a:rPr lang="ko-KR" altLang="en-US">
                    <a:noFill/>
                  </a:rPr>
                  <a:t> </a:t>
                </a:r>
              </a:p>
            </p:txBody>
          </p:sp>
        </mc:Fallback>
      </mc:AlternateContent>
      <p:sp>
        <p:nvSpPr>
          <p:cNvPr id="5" name="TextBox 4"/>
          <p:cNvSpPr txBox="1"/>
          <p:nvPr/>
        </p:nvSpPr>
        <p:spPr>
          <a:xfrm>
            <a:off x="457200" y="6600000"/>
            <a:ext cx="6200000" cy="220000"/>
          </a:xfrm>
          <a:prstGeom prst="rect">
            <a:avLst/>
          </a:prstGeom>
          <a:noFill/>
        </p:spPr>
        <p:txBody>
          <a:bodyPr wrap="none" lIns="0" tIns="0" rIns="0" bIns="0">
            <a:spAutoFit/>
          </a:bodyPr>
          <a:lstStyle/>
          <a:p>
            <a:pPr marL="0" indent="0">
              <a:buNone/>
            </a:pPr>
            <a:r>
              <a:rPr sz="850">
                <a:solidFill>
                  <a:srgbClr val="8C8C8C"/>
                </a:solidFill>
                <a:latin typeface="Arial"/>
              </a:rPr>
              <a:t>Gu, Kelly, and Xiu (2020)  |  Empirical Asset Pricing via Machine Learning</a:t>
            </a:r>
          </a:p>
        </p:txBody>
      </p:sp>
      <p:sp>
        <p:nvSpPr>
          <p:cNvPr id="6" name="TextBox 5"/>
          <p:cNvSpPr txBox="1"/>
          <p:nvPr/>
        </p:nvSpPr>
        <p:spPr>
          <a:xfrm>
            <a:off x="8250000" y="6600000"/>
            <a:ext cx="700000" cy="230000"/>
          </a:xfrm>
          <a:prstGeom prst="rect">
            <a:avLst/>
          </a:prstGeom>
          <a:noFill/>
        </p:spPr>
        <p:txBody>
          <a:bodyPr wrap="none" lIns="0" tIns="0" rIns="0" bIns="0">
            <a:spAutoFit/>
          </a:bodyPr>
          <a:lstStyle/>
          <a:p>
            <a:pPr marL="0" indent="0" algn="r">
              <a:buNone/>
            </a:pPr>
            <a:r>
              <a:rPr sz="1000" b="1">
                <a:solidFill>
                  <a:srgbClr val="595959"/>
                </a:solidFill>
                <a:latin typeface="Arial"/>
              </a:rPr>
              <a:t>7 / 30</a:t>
            </a:r>
          </a:p>
        </p:txBody>
      </p:sp>
    </p:spTree>
    <p:extLst>
      <p:ext uri="{BB962C8B-B14F-4D97-AF65-F5344CB8AC3E}">
        <p14:creationId xmlns:p14="http://schemas.microsoft.com/office/powerpoint/2010/main" val="1611452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D223D722-AB51-4D5E-076B-AF69029210A4}"/>
              </a:ext>
            </a:extLst>
          </p:cNvPr>
          <p:cNvSpPr>
            <a:spLocks noGrp="1"/>
          </p:cNvSpPr>
          <p:nvPr>
            <p:ph type="body" idx="13"/>
          </p:nvPr>
        </p:nvSpPr>
        <p:spPr>
          <a:xfrm>
            <a:off x="107949" y="56129"/>
            <a:ext cx="8784531" cy="549275"/>
          </a:xfrm>
        </p:spPr>
        <p:txBody>
          <a:bodyPr wrap="none" anchor="ctr">
            <a:normAutofit/>
          </a:bodyPr>
          <a:lstStyle/>
          <a:p>
            <a:pPr algn="l">
              <a:defRPr sz="2100" b="1">
                <a:solidFill>
                  <a:srgbClr val="FFFFFF"/>
                </a:solidFill>
                <a:latin typeface="Arial"/>
                <a:ea typeface="Arial"/>
                <a:cs typeface="Arial"/>
              </a:defRPr>
            </a:pPr>
            <a:r>
              <a:rPr sz="2100" b="1">
                <a:solidFill>
                  <a:srgbClr val="FFFFFF"/>
                </a:solidFill>
                <a:latin typeface="Arial"/>
                <a:ea typeface="Arial"/>
                <a:cs typeface="Arial"/>
              </a:rPr>
              <a:t>Regression Trees Learn Thresholds and Interactions</a:t>
            </a:r>
            <a:endParaRPr sz="3200"/>
          </a:p>
        </p:txBody>
      </p:sp>
      <p:pic>
        <p:nvPicPr>
          <p:cNvPr id="3" name="Picture 2" descr="eq_15_16.png"/>
          <p:cNvPicPr>
            <a:picLocks noChangeAspect="1"/>
          </p:cNvPicPr>
          <p:nvPr/>
        </p:nvPicPr>
        <p:blipFill>
          <a:blip r:embed="rId3"/>
          <a:stretch>
            <a:fillRect/>
          </a:stretch>
        </p:blipFill>
        <p:spPr>
          <a:xfrm>
            <a:off x="1753935" y="950000"/>
            <a:ext cx="5636129" cy="1820000"/>
          </a:xfrm>
          <a:prstGeom prst="rect">
            <a:avLst/>
          </a:prstGeom>
        </p:spPr>
      </p:pic>
      <p:pic>
        <p:nvPicPr>
          <p:cNvPr id="4" name="Picture 3" descr="fig_tree.png"/>
          <p:cNvPicPr>
            <a:picLocks noChangeAspect="1"/>
          </p:cNvPicPr>
          <p:nvPr/>
        </p:nvPicPr>
        <p:blipFill>
          <a:blip r:embed="rId4"/>
          <a:stretch>
            <a:fillRect/>
          </a:stretch>
        </p:blipFill>
        <p:spPr>
          <a:xfrm>
            <a:off x="872000" y="2871372"/>
            <a:ext cx="7400000" cy="3337254"/>
          </a:xfrm>
          <a:prstGeom prst="rect">
            <a:avLst/>
          </a:prstGeom>
        </p:spPr>
      </p:pic>
      <p:sp>
        <p:nvSpPr>
          <p:cNvPr id="5" name="TextBox 4"/>
          <p:cNvSpPr txBox="1"/>
          <p:nvPr/>
        </p:nvSpPr>
        <p:spPr>
          <a:xfrm>
            <a:off x="457200" y="6600000"/>
            <a:ext cx="6200000" cy="220000"/>
          </a:xfrm>
          <a:prstGeom prst="rect">
            <a:avLst/>
          </a:prstGeom>
          <a:noFill/>
        </p:spPr>
        <p:txBody>
          <a:bodyPr wrap="none" lIns="0" tIns="0" rIns="0" bIns="0">
            <a:spAutoFit/>
          </a:bodyPr>
          <a:lstStyle/>
          <a:p>
            <a:pPr marL="0" indent="0">
              <a:buNone/>
            </a:pPr>
            <a:r>
              <a:rPr sz="850">
                <a:solidFill>
                  <a:srgbClr val="8C8C8C"/>
                </a:solidFill>
                <a:latin typeface="Arial"/>
              </a:rPr>
              <a:t>Gu, Kelly, and Xiu (2020)  |  Empirical Asset Pricing via Machine Learning</a:t>
            </a:r>
          </a:p>
        </p:txBody>
      </p:sp>
      <p:sp>
        <p:nvSpPr>
          <p:cNvPr id="6" name="TextBox 5"/>
          <p:cNvSpPr txBox="1"/>
          <p:nvPr/>
        </p:nvSpPr>
        <p:spPr>
          <a:xfrm>
            <a:off x="8250000" y="6600000"/>
            <a:ext cx="700000" cy="230000"/>
          </a:xfrm>
          <a:prstGeom prst="rect">
            <a:avLst/>
          </a:prstGeom>
          <a:noFill/>
        </p:spPr>
        <p:txBody>
          <a:bodyPr wrap="none" lIns="0" tIns="0" rIns="0" bIns="0">
            <a:spAutoFit/>
          </a:bodyPr>
          <a:lstStyle/>
          <a:p>
            <a:pPr marL="0" indent="0" algn="r">
              <a:buNone/>
            </a:pPr>
            <a:r>
              <a:rPr sz="1000" b="1">
                <a:solidFill>
                  <a:srgbClr val="595959"/>
                </a:solidFill>
                <a:latin typeface="Arial"/>
              </a:rPr>
              <a:t>8 / 30</a:t>
            </a:r>
          </a:p>
        </p:txBody>
      </p:sp>
    </p:spTree>
    <p:extLst>
      <p:ext uri="{BB962C8B-B14F-4D97-AF65-F5344CB8AC3E}">
        <p14:creationId xmlns:p14="http://schemas.microsoft.com/office/powerpoint/2010/main" val="1611452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D223D722-AB51-4D5E-076B-AF69029210A4}"/>
              </a:ext>
            </a:extLst>
          </p:cNvPr>
          <p:cNvSpPr>
            <a:spLocks noGrp="1"/>
          </p:cNvSpPr>
          <p:nvPr>
            <p:ph type="body" idx="13"/>
          </p:nvPr>
        </p:nvSpPr>
        <p:spPr>
          <a:xfrm>
            <a:off x="107949" y="56129"/>
            <a:ext cx="8784531" cy="549275"/>
          </a:xfrm>
        </p:spPr>
        <p:txBody>
          <a:bodyPr wrap="none" anchor="ctr">
            <a:normAutofit/>
          </a:bodyPr>
          <a:lstStyle/>
          <a:p>
            <a:pPr algn="l">
              <a:defRPr sz="2100" b="1">
                <a:solidFill>
                  <a:srgbClr val="FFFFFF"/>
                </a:solidFill>
                <a:latin typeface="Arial"/>
                <a:ea typeface="Arial"/>
                <a:cs typeface="Arial"/>
              </a:defRPr>
            </a:pPr>
            <a:r>
              <a:rPr sz="2100" b="1">
                <a:solidFill>
                  <a:srgbClr val="FFFFFF"/>
                </a:solidFill>
                <a:latin typeface="Arial"/>
                <a:ea typeface="Arial"/>
                <a:cs typeface="Arial"/>
              </a:rPr>
              <a:t>Neural Networks Stack Nonlinear Transformations</a:t>
            </a:r>
            <a:endParaRPr sz="3200"/>
          </a:p>
        </p:txBody>
      </p:sp>
      <p:sp>
        <p:nvSpPr>
          <p:cNvPr id="3" name="TextBox 2"/>
          <p:cNvSpPr txBox="1"/>
          <p:nvPr/>
        </p:nvSpPr>
        <p:spPr>
          <a:xfrm>
            <a:off x="457200" y="980000"/>
            <a:ext cx="8229600" cy="477054"/>
          </a:xfrm>
          <a:prstGeom prst="rect">
            <a:avLst/>
          </a:prstGeom>
          <a:noFill/>
        </p:spPr>
        <p:txBody>
          <a:bodyPr wrap="square" lIns="0" tIns="0" rIns="0" bIns="0" anchor="t">
            <a:spAutoFit/>
          </a:bodyPr>
          <a:lstStyle/>
          <a:p>
            <a:pPr marL="0" indent="0" algn="ctr">
              <a:spcBef>
                <a:spcPts val="600"/>
              </a:spcBef>
              <a:spcAft>
                <a:spcPts val="0"/>
              </a:spcAft>
              <a:buNone/>
            </a:pPr>
            <a:r>
              <a:rPr sz="1300" b="1" i="0" dirty="0" err="1">
                <a:solidFill>
                  <a:srgbClr val="17375E"/>
                </a:solidFill>
                <a:latin typeface="Arial"/>
              </a:rPr>
              <a:t>ReLU</a:t>
            </a:r>
            <a:r>
              <a:rPr sz="1300" b="1" i="0" dirty="0">
                <a:solidFill>
                  <a:srgbClr val="17375E"/>
                </a:solidFill>
                <a:latin typeface="Arial"/>
              </a:rPr>
              <a:t>(x) = max(0, x)  —  each neuron gates its combined signal, passing positive values through and </a:t>
            </a:r>
            <a:endParaRPr lang="en-US" sz="1300" b="1" i="0" dirty="0">
              <a:solidFill>
                <a:srgbClr val="17375E"/>
              </a:solidFill>
              <a:latin typeface="Arial"/>
            </a:endParaRPr>
          </a:p>
          <a:p>
            <a:pPr marL="0" indent="0" algn="ctr">
              <a:spcBef>
                <a:spcPts val="600"/>
              </a:spcBef>
              <a:spcAft>
                <a:spcPts val="0"/>
              </a:spcAft>
              <a:buNone/>
            </a:pPr>
            <a:r>
              <a:rPr sz="1300" b="1" i="0" dirty="0">
                <a:solidFill>
                  <a:srgbClr val="17375E"/>
                </a:solidFill>
                <a:latin typeface="Arial"/>
              </a:rPr>
              <a:t>zeroing out negative ones.</a:t>
            </a:r>
          </a:p>
        </p:txBody>
      </p:sp>
      <p:pic>
        <p:nvPicPr>
          <p:cNvPr id="4" name="Picture 3" descr="fig_nn.png"/>
          <p:cNvPicPr>
            <a:picLocks noChangeAspect="1"/>
          </p:cNvPicPr>
          <p:nvPr/>
        </p:nvPicPr>
        <p:blipFill>
          <a:blip r:embed="rId3"/>
          <a:stretch>
            <a:fillRect/>
          </a:stretch>
        </p:blipFill>
        <p:spPr>
          <a:xfrm>
            <a:off x="686800" y="1481346"/>
            <a:ext cx="8000000" cy="3698113"/>
          </a:xfrm>
          <a:prstGeom prst="rect">
            <a:avLst/>
          </a:prstGeom>
        </p:spPr>
      </p:pic>
      <p:sp>
        <p:nvSpPr>
          <p:cNvPr id="5" name="TextBox 4"/>
          <p:cNvSpPr txBox="1"/>
          <p:nvPr/>
        </p:nvSpPr>
        <p:spPr>
          <a:xfrm>
            <a:off x="662880" y="5000824"/>
            <a:ext cx="8229600" cy="900000"/>
          </a:xfrm>
          <a:prstGeom prst="rect">
            <a:avLst/>
          </a:prstGeom>
          <a:noFill/>
        </p:spPr>
        <p:txBody>
          <a:bodyPr wrap="square" lIns="0" tIns="0" rIns="0" bIns="0" anchor="t">
            <a:spAutoFit/>
          </a:bodyPr>
          <a:lstStyle/>
          <a:p>
            <a:pPr marL="274638" indent="-274638" algn="l">
              <a:spcBef>
                <a:spcPts val="0"/>
              </a:spcBef>
              <a:spcAft>
                <a:spcPts val="0"/>
              </a:spcAft>
              <a:buNone/>
            </a:pPr>
            <a:r>
              <a:rPr sz="1300" dirty="0">
                <a:solidFill>
                  <a:srgbClr val="4F81BD"/>
                </a:solidFill>
                <a:latin typeface="Arial"/>
              </a:rPr>
              <a:t>■   </a:t>
            </a:r>
            <a:r>
              <a:rPr sz="1300" b="0" i="0" dirty="0">
                <a:solidFill>
                  <a:srgbClr val="262626"/>
                </a:solidFill>
                <a:latin typeface="Arial"/>
              </a:rPr>
              <a:t>No hidden layer reduces to linear regression</a:t>
            </a:r>
          </a:p>
          <a:p>
            <a:pPr marL="274638" indent="-274638" algn="l">
              <a:spcBef>
                <a:spcPts val="1000"/>
              </a:spcBef>
              <a:spcAft>
                <a:spcPts val="0"/>
              </a:spcAft>
              <a:buNone/>
            </a:pPr>
            <a:r>
              <a:rPr sz="1300" dirty="0">
                <a:solidFill>
                  <a:srgbClr val="4F81BD"/>
                </a:solidFill>
                <a:latin typeface="Arial"/>
              </a:rPr>
              <a:t>■   </a:t>
            </a:r>
            <a:r>
              <a:rPr sz="1300" b="0" i="0" dirty="0">
                <a:solidFill>
                  <a:srgbClr val="262626"/>
                </a:solidFill>
                <a:latin typeface="Arial"/>
              </a:rPr>
              <a:t>More layers allow higher-order interactions, but increase overfitting risk</a:t>
            </a:r>
          </a:p>
        </p:txBody>
      </p:sp>
      <p:sp>
        <p:nvSpPr>
          <p:cNvPr id="6" name="TextBox 5"/>
          <p:cNvSpPr txBox="1"/>
          <p:nvPr/>
        </p:nvSpPr>
        <p:spPr>
          <a:xfrm>
            <a:off x="457200" y="6600000"/>
            <a:ext cx="6200000" cy="220000"/>
          </a:xfrm>
          <a:prstGeom prst="rect">
            <a:avLst/>
          </a:prstGeom>
          <a:noFill/>
        </p:spPr>
        <p:txBody>
          <a:bodyPr wrap="none" lIns="0" tIns="0" rIns="0" bIns="0">
            <a:spAutoFit/>
          </a:bodyPr>
          <a:lstStyle/>
          <a:p>
            <a:pPr marL="0" indent="0">
              <a:buNone/>
            </a:pPr>
            <a:r>
              <a:rPr sz="850">
                <a:solidFill>
                  <a:srgbClr val="8C8C8C"/>
                </a:solidFill>
                <a:latin typeface="Arial"/>
              </a:rPr>
              <a:t>Gu, Kelly, and Xiu (2020)  |  Empirical Asset Pricing via Machine Learning</a:t>
            </a:r>
          </a:p>
        </p:txBody>
      </p:sp>
      <p:sp>
        <p:nvSpPr>
          <p:cNvPr id="7" name="TextBox 6"/>
          <p:cNvSpPr txBox="1"/>
          <p:nvPr/>
        </p:nvSpPr>
        <p:spPr>
          <a:xfrm>
            <a:off x="8250000" y="6600000"/>
            <a:ext cx="700000" cy="230000"/>
          </a:xfrm>
          <a:prstGeom prst="rect">
            <a:avLst/>
          </a:prstGeom>
          <a:noFill/>
        </p:spPr>
        <p:txBody>
          <a:bodyPr wrap="none" lIns="0" tIns="0" rIns="0" bIns="0">
            <a:spAutoFit/>
          </a:bodyPr>
          <a:lstStyle/>
          <a:p>
            <a:pPr marL="0" indent="0" algn="r">
              <a:buNone/>
            </a:pPr>
            <a:r>
              <a:rPr sz="1000" b="1">
                <a:solidFill>
                  <a:srgbClr val="595959"/>
                </a:solidFill>
                <a:latin typeface="Arial"/>
              </a:rPr>
              <a:t>9 / 30</a:t>
            </a:r>
          </a:p>
        </p:txBody>
      </p:sp>
      <p:pic>
        <p:nvPicPr>
          <p:cNvPr id="8" name="그림 7">
            <a:extLst>
              <a:ext uri="{FF2B5EF4-FFF2-40B4-BE49-F238E27FC236}">
                <a16:creationId xmlns:a16="http://schemas.microsoft.com/office/drawing/2014/main" id="{8B95E024-26BB-15A3-FDB0-183CE39BA51E}"/>
              </a:ext>
            </a:extLst>
          </p:cNvPr>
          <p:cNvPicPr>
            <a:picLocks noChangeAspect="1"/>
          </p:cNvPicPr>
          <p:nvPr/>
        </p:nvPicPr>
        <p:blipFill>
          <a:blip r:embed="rId4"/>
          <a:srcRect l="32166" b="-2252"/>
          <a:stretch>
            <a:fillRect/>
          </a:stretch>
        </p:blipFill>
        <p:spPr>
          <a:xfrm>
            <a:off x="654803" y="5707662"/>
            <a:ext cx="3455719" cy="421159"/>
          </a:xfrm>
          <a:prstGeom prst="rect">
            <a:avLst/>
          </a:prstGeom>
        </p:spPr>
      </p:pic>
      <p:pic>
        <p:nvPicPr>
          <p:cNvPr id="9" name="그림 8">
            <a:extLst>
              <a:ext uri="{FF2B5EF4-FFF2-40B4-BE49-F238E27FC236}">
                <a16:creationId xmlns:a16="http://schemas.microsoft.com/office/drawing/2014/main" id="{63891A4F-180E-D375-F2C3-32AA7F268AE3}"/>
              </a:ext>
            </a:extLst>
          </p:cNvPr>
          <p:cNvPicPr>
            <a:picLocks noChangeAspect="1"/>
          </p:cNvPicPr>
          <p:nvPr/>
        </p:nvPicPr>
        <p:blipFill>
          <a:blip r:embed="rId5"/>
          <a:stretch>
            <a:fillRect/>
          </a:stretch>
        </p:blipFill>
        <p:spPr>
          <a:xfrm>
            <a:off x="662880" y="6190690"/>
            <a:ext cx="3455719" cy="301152"/>
          </a:xfrm>
          <a:prstGeom prst="rect">
            <a:avLst/>
          </a:prstGeom>
        </p:spPr>
      </p:pic>
    </p:spTree>
    <p:extLst>
      <p:ext uri="{BB962C8B-B14F-4D97-AF65-F5344CB8AC3E}">
        <p14:creationId xmlns:p14="http://schemas.microsoft.com/office/powerpoint/2010/main" val="1611452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D223D722-AB51-4D5E-076B-AF69029210A4}"/>
              </a:ext>
            </a:extLst>
          </p:cNvPr>
          <p:cNvSpPr>
            <a:spLocks noGrp="1"/>
          </p:cNvSpPr>
          <p:nvPr>
            <p:ph type="body" idx="13"/>
          </p:nvPr>
        </p:nvSpPr>
        <p:spPr>
          <a:xfrm>
            <a:off x="107949" y="56129"/>
            <a:ext cx="8784531" cy="549275"/>
          </a:xfrm>
        </p:spPr>
        <p:txBody>
          <a:bodyPr wrap="none" anchor="ctr">
            <a:normAutofit/>
          </a:bodyPr>
          <a:lstStyle/>
          <a:p>
            <a:pPr algn="l">
              <a:defRPr sz="2100" b="1">
                <a:solidFill>
                  <a:srgbClr val="FFFFFF"/>
                </a:solidFill>
                <a:latin typeface="Arial"/>
                <a:ea typeface="Arial"/>
                <a:cs typeface="Arial"/>
              </a:defRPr>
            </a:pPr>
            <a:r>
              <a:rPr sz="2100" b="1">
                <a:solidFill>
                  <a:srgbClr val="FFFFFF"/>
                </a:solidFill>
                <a:latin typeface="Arial"/>
                <a:ea typeface="Arial"/>
                <a:cs typeface="Arial"/>
              </a:rPr>
              <a:t>Research Questions and Contribution</a:t>
            </a:r>
            <a:endParaRPr sz="3200"/>
          </a:p>
        </p:txBody>
      </p:sp>
      <p:sp>
        <p:nvSpPr>
          <p:cNvPr id="3" name="Rounded Rectangle 2"/>
          <p:cNvSpPr/>
          <p:nvPr/>
        </p:nvSpPr>
        <p:spPr>
          <a:xfrm>
            <a:off x="457200" y="1020000"/>
            <a:ext cx="3984800" cy="3856800"/>
          </a:xfrm>
          <a:prstGeom prst="roundRect">
            <a:avLst>
              <a:gd name="adj" fmla="val 6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457200" y="1020000"/>
            <a:ext cx="3984800" cy="780000"/>
          </a:xfrm>
          <a:prstGeom prst="roundRect">
            <a:avLst>
              <a:gd name="adj" fmla="val 6000"/>
            </a:avLst>
          </a:prstGeom>
          <a:solidFill>
            <a:srgbClr val="1737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indent="0" algn="ctr">
              <a:buNone/>
            </a:pPr>
            <a:r>
              <a:rPr sz="1600" b="1">
                <a:solidFill>
                  <a:srgbClr val="FFFFFF"/>
                </a:solidFill>
                <a:latin typeface="Arial"/>
              </a:rPr>
              <a:t>Research Questions</a:t>
            </a:r>
          </a:p>
        </p:txBody>
      </p:sp>
      <p:sp>
        <p:nvSpPr>
          <p:cNvPr id="5" name="TextBox 4"/>
          <p:cNvSpPr txBox="1"/>
          <p:nvPr/>
        </p:nvSpPr>
        <p:spPr>
          <a:xfrm>
            <a:off x="637200" y="1970000"/>
            <a:ext cx="3624800" cy="964367"/>
          </a:xfrm>
          <a:prstGeom prst="rect">
            <a:avLst/>
          </a:prstGeom>
          <a:noFill/>
        </p:spPr>
        <p:txBody>
          <a:bodyPr wrap="square" lIns="0" tIns="0" rIns="0" bIns="0" anchor="t">
            <a:spAutoFit/>
          </a:bodyPr>
          <a:lstStyle/>
          <a:p>
            <a:pPr marL="274638" indent="-274638" algn="l">
              <a:spcBef>
                <a:spcPts val="600"/>
              </a:spcBef>
              <a:spcAft>
                <a:spcPts val="0"/>
              </a:spcAft>
              <a:buNone/>
            </a:pPr>
            <a:r>
              <a:rPr sz="1200" dirty="0">
                <a:solidFill>
                  <a:srgbClr val="4F81BD"/>
                </a:solidFill>
                <a:latin typeface="Arial"/>
              </a:rPr>
              <a:t>■   </a:t>
            </a:r>
            <a:r>
              <a:rPr sz="1200" b="0" i="0" dirty="0">
                <a:solidFill>
                  <a:srgbClr val="262626"/>
                </a:solidFill>
                <a:latin typeface="Arial"/>
              </a:rPr>
              <a:t>Which models improve out-of-sample forecasts?</a:t>
            </a:r>
          </a:p>
          <a:p>
            <a:pPr marL="274638" indent="-274638" algn="l">
              <a:spcBef>
                <a:spcPts val="1600"/>
              </a:spcBef>
              <a:spcAft>
                <a:spcPts val="0"/>
              </a:spcAft>
              <a:buNone/>
            </a:pPr>
            <a:r>
              <a:rPr sz="1200" dirty="0">
                <a:solidFill>
                  <a:srgbClr val="4F81BD"/>
                </a:solidFill>
                <a:latin typeface="Arial"/>
              </a:rPr>
              <a:t>■   </a:t>
            </a:r>
            <a:r>
              <a:rPr sz="1200" b="0" i="0" dirty="0">
                <a:solidFill>
                  <a:srgbClr val="262626"/>
                </a:solidFill>
                <a:latin typeface="Arial"/>
              </a:rPr>
              <a:t>Which predictors create the improvement?</a:t>
            </a:r>
          </a:p>
          <a:p>
            <a:pPr marL="274638" indent="-274638" algn="l">
              <a:spcBef>
                <a:spcPts val="1600"/>
              </a:spcBef>
              <a:spcAft>
                <a:spcPts val="0"/>
              </a:spcAft>
              <a:buNone/>
            </a:pPr>
            <a:r>
              <a:rPr sz="1200" dirty="0">
                <a:solidFill>
                  <a:srgbClr val="4F81BD"/>
                </a:solidFill>
                <a:latin typeface="Arial"/>
              </a:rPr>
              <a:t>■   </a:t>
            </a:r>
            <a:r>
              <a:rPr sz="1200" b="0" i="0" dirty="0">
                <a:solidFill>
                  <a:srgbClr val="262626"/>
                </a:solidFill>
                <a:latin typeface="Arial"/>
              </a:rPr>
              <a:t>Do forecasts translate into portfolio gains?</a:t>
            </a:r>
          </a:p>
        </p:txBody>
      </p:sp>
      <p:sp>
        <p:nvSpPr>
          <p:cNvPr id="6" name="Rounded Rectangle 5"/>
          <p:cNvSpPr/>
          <p:nvPr/>
        </p:nvSpPr>
        <p:spPr>
          <a:xfrm>
            <a:off x="4702000" y="1020000"/>
            <a:ext cx="3984800" cy="3856800"/>
          </a:xfrm>
          <a:prstGeom prst="roundRect">
            <a:avLst>
              <a:gd name="adj" fmla="val 6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4702000" y="1020000"/>
            <a:ext cx="3984800" cy="780000"/>
          </a:xfrm>
          <a:prstGeom prst="roundRect">
            <a:avLst>
              <a:gd name="adj" fmla="val 6000"/>
            </a:avLst>
          </a:prstGeom>
          <a:solidFill>
            <a:srgbClr val="4F81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indent="0" algn="ctr">
              <a:buNone/>
            </a:pPr>
            <a:r>
              <a:rPr sz="1600" b="1">
                <a:solidFill>
                  <a:srgbClr val="FFFFFF"/>
                </a:solidFill>
                <a:latin typeface="Arial"/>
              </a:rPr>
              <a:t>Contribution</a:t>
            </a:r>
          </a:p>
        </p:txBody>
      </p:sp>
      <p:sp>
        <p:nvSpPr>
          <p:cNvPr id="8" name="TextBox 7"/>
          <p:cNvSpPr txBox="1"/>
          <p:nvPr/>
        </p:nvSpPr>
        <p:spPr>
          <a:xfrm>
            <a:off x="4882000" y="1970000"/>
            <a:ext cx="3624800" cy="3400000"/>
          </a:xfrm>
          <a:prstGeom prst="rect">
            <a:avLst/>
          </a:prstGeom>
          <a:noFill/>
        </p:spPr>
        <p:txBody>
          <a:bodyPr wrap="square" lIns="0" tIns="0" rIns="0" bIns="0" anchor="t">
            <a:spAutoFit/>
          </a:bodyPr>
          <a:lstStyle/>
          <a:p>
            <a:pPr marL="274638" indent="-274638" algn="l">
              <a:lnSpc>
                <a:spcPct val="115000"/>
              </a:lnSpc>
              <a:spcBef>
                <a:spcPts val="600"/>
              </a:spcBef>
              <a:spcAft>
                <a:spcPts val="0"/>
              </a:spcAft>
              <a:buNone/>
            </a:pPr>
            <a:r>
              <a:rPr sz="1350">
                <a:solidFill>
                  <a:srgbClr val="4F81BD"/>
                </a:solidFill>
                <a:latin typeface="Arial"/>
              </a:rPr>
              <a:t>■   </a:t>
            </a:r>
            <a:r>
              <a:rPr sz="1350" b="0" i="0">
                <a:solidFill>
                  <a:srgbClr val="262626"/>
                </a:solidFill>
                <a:latin typeface="Arial"/>
              </a:rPr>
              <a:t>One common benchmark across linear, dimension-reduction, tree, and neural models</a:t>
            </a:r>
          </a:p>
          <a:p>
            <a:pPr marL="274638" indent="-274638" algn="l">
              <a:lnSpc>
                <a:spcPct val="115000"/>
              </a:lnSpc>
              <a:spcBef>
                <a:spcPts val="1600"/>
              </a:spcBef>
              <a:spcAft>
                <a:spcPts val="0"/>
              </a:spcAft>
              <a:buNone/>
            </a:pPr>
            <a:r>
              <a:rPr sz="1350">
                <a:solidFill>
                  <a:srgbClr val="4F81BD"/>
                </a:solidFill>
                <a:latin typeface="Arial"/>
              </a:rPr>
              <a:t>■   </a:t>
            </a:r>
            <a:r>
              <a:rPr sz="1350" b="0" i="0">
                <a:solidFill>
                  <a:srgbClr val="262626"/>
                </a:solidFill>
                <a:latin typeface="Arial"/>
              </a:rPr>
              <a:t>Statistical and economic evaluation of the same forecasts</a:t>
            </a:r>
          </a:p>
        </p:txBody>
      </p:sp>
      <p:sp>
        <p:nvSpPr>
          <p:cNvPr id="9" name="TextBox 8"/>
          <p:cNvSpPr txBox="1"/>
          <p:nvPr/>
        </p:nvSpPr>
        <p:spPr>
          <a:xfrm>
            <a:off x="457200" y="6600000"/>
            <a:ext cx="6200000" cy="220000"/>
          </a:xfrm>
          <a:prstGeom prst="rect">
            <a:avLst/>
          </a:prstGeom>
          <a:noFill/>
        </p:spPr>
        <p:txBody>
          <a:bodyPr wrap="none" lIns="0" tIns="0" rIns="0" bIns="0">
            <a:spAutoFit/>
          </a:bodyPr>
          <a:lstStyle/>
          <a:p>
            <a:pPr marL="0" indent="0">
              <a:buNone/>
            </a:pPr>
            <a:r>
              <a:rPr sz="850">
                <a:solidFill>
                  <a:srgbClr val="8C8C8C"/>
                </a:solidFill>
                <a:latin typeface="Arial"/>
              </a:rPr>
              <a:t>Gu, Kelly, and Xiu (2020)  |  Empirical Asset Pricing via Machine Learning</a:t>
            </a:r>
          </a:p>
        </p:txBody>
      </p:sp>
      <p:sp>
        <p:nvSpPr>
          <p:cNvPr id="10" name="TextBox 9"/>
          <p:cNvSpPr txBox="1"/>
          <p:nvPr/>
        </p:nvSpPr>
        <p:spPr>
          <a:xfrm>
            <a:off x="8250000" y="6600000"/>
            <a:ext cx="700000" cy="230000"/>
          </a:xfrm>
          <a:prstGeom prst="rect">
            <a:avLst/>
          </a:prstGeom>
          <a:noFill/>
        </p:spPr>
        <p:txBody>
          <a:bodyPr wrap="none" lIns="0" tIns="0" rIns="0" bIns="0">
            <a:spAutoFit/>
          </a:bodyPr>
          <a:lstStyle/>
          <a:p>
            <a:pPr marL="0" indent="0" algn="r">
              <a:buNone/>
            </a:pPr>
            <a:r>
              <a:rPr sz="1000" b="1">
                <a:solidFill>
                  <a:srgbClr val="595959"/>
                </a:solidFill>
                <a:latin typeface="Arial"/>
              </a:rPr>
              <a:t>10 / 30</a:t>
            </a:r>
          </a:p>
        </p:txBody>
      </p:sp>
    </p:spTree>
    <p:extLst>
      <p:ext uri="{BB962C8B-B14F-4D97-AF65-F5344CB8AC3E}">
        <p14:creationId xmlns:p14="http://schemas.microsoft.com/office/powerpoint/2010/main" val="1611452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D223D722-AB51-4D5E-076B-AF69029210A4}"/>
              </a:ext>
            </a:extLst>
          </p:cNvPr>
          <p:cNvSpPr>
            <a:spLocks noGrp="1"/>
          </p:cNvSpPr>
          <p:nvPr>
            <p:ph type="body" idx="13"/>
          </p:nvPr>
        </p:nvSpPr>
        <p:spPr>
          <a:xfrm>
            <a:off x="107949" y="56129"/>
            <a:ext cx="8784531" cy="549275"/>
          </a:xfrm>
        </p:spPr>
        <p:txBody>
          <a:bodyPr wrap="none" anchor="ctr">
            <a:normAutofit/>
          </a:bodyPr>
          <a:lstStyle/>
          <a:p>
            <a:pPr algn="l">
              <a:defRPr sz="2100" b="1">
                <a:solidFill>
                  <a:srgbClr val="FFFFFF"/>
                </a:solidFill>
                <a:latin typeface="Arial"/>
                <a:ea typeface="Arial"/>
                <a:cs typeface="Arial"/>
              </a:defRPr>
            </a:pPr>
            <a:r>
              <a:rPr sz="2100" b="1">
                <a:solidFill>
                  <a:srgbClr val="FFFFFF"/>
                </a:solidFill>
                <a:latin typeface="Arial"/>
                <a:ea typeface="Arial"/>
                <a:cs typeface="Arial"/>
              </a:rPr>
              <a:t>Sample and Data</a:t>
            </a:r>
            <a:endParaRPr sz="3200"/>
          </a:p>
        </p:txBody>
      </p:sp>
      <p:sp>
        <p:nvSpPr>
          <p:cNvPr id="3" name="Rounded Rectangle 2"/>
          <p:cNvSpPr/>
          <p:nvPr/>
        </p:nvSpPr>
        <p:spPr>
          <a:xfrm>
            <a:off x="457200" y="1020000"/>
            <a:ext cx="1920000" cy="1620000"/>
          </a:xfrm>
          <a:prstGeom prst="roundRect">
            <a:avLst>
              <a:gd name="adj" fmla="val 10000"/>
            </a:avLst>
          </a:prstGeom>
          <a:solidFill>
            <a:srgbClr val="17375E"/>
          </a:solidFill>
          <a:ln>
            <a:noFill/>
          </a:ln>
          <a:effectLst/>
        </p:spPr>
        <p:style>
          <a:lnRef idx="1">
            <a:schemeClr val="accent1"/>
          </a:lnRef>
          <a:fillRef idx="3">
            <a:schemeClr val="accent1"/>
          </a:fillRef>
          <a:effectRef idx="2">
            <a:schemeClr val="accent1"/>
          </a:effectRef>
          <a:fontRef idx="minor">
            <a:schemeClr val="lt1"/>
          </a:fontRef>
        </p:style>
        <p:txBody>
          <a:bodyPr lIns="60000" rIns="60000" rtlCol="0" anchor="ctr"/>
          <a:lstStyle/>
          <a:p>
            <a:pPr marL="0" indent="0" algn="ctr">
              <a:buNone/>
            </a:pPr>
            <a:r>
              <a:rPr sz="1900" b="1">
                <a:solidFill>
                  <a:srgbClr val="FFFFFF"/>
                </a:solidFill>
                <a:latin typeface="Arial"/>
              </a:rPr>
              <a:t>1957–2016</a:t>
            </a:r>
          </a:p>
          <a:p>
            <a:pPr marL="0" indent="0" algn="ctr">
              <a:spcBef>
                <a:spcPts val="600"/>
              </a:spcBef>
              <a:buNone/>
            </a:pPr>
            <a:r>
              <a:rPr sz="1000">
                <a:solidFill>
                  <a:srgbClr val="EAF1F8"/>
                </a:solidFill>
                <a:latin typeface="Arial"/>
              </a:rPr>
              <a:t>60 years, U.S. equities</a:t>
            </a:r>
          </a:p>
        </p:txBody>
      </p:sp>
      <p:sp>
        <p:nvSpPr>
          <p:cNvPr id="4" name="Rounded Rectangle 3"/>
          <p:cNvSpPr/>
          <p:nvPr/>
        </p:nvSpPr>
        <p:spPr>
          <a:xfrm>
            <a:off x="2507200" y="1020000"/>
            <a:ext cx="1920000" cy="1620000"/>
          </a:xfrm>
          <a:prstGeom prst="roundRect">
            <a:avLst>
              <a:gd name="adj" fmla="val 10000"/>
            </a:avLst>
          </a:prstGeom>
          <a:solidFill>
            <a:srgbClr val="2E5C8A"/>
          </a:solidFill>
          <a:ln>
            <a:noFill/>
          </a:ln>
          <a:effectLst/>
        </p:spPr>
        <p:style>
          <a:lnRef idx="1">
            <a:schemeClr val="accent1"/>
          </a:lnRef>
          <a:fillRef idx="3">
            <a:schemeClr val="accent1"/>
          </a:fillRef>
          <a:effectRef idx="2">
            <a:schemeClr val="accent1"/>
          </a:effectRef>
          <a:fontRef idx="minor">
            <a:schemeClr val="lt1"/>
          </a:fontRef>
        </p:style>
        <p:txBody>
          <a:bodyPr lIns="60000" rIns="60000" rtlCol="0" anchor="ctr"/>
          <a:lstStyle/>
          <a:p>
            <a:pPr marL="0" indent="0" algn="ctr">
              <a:buNone/>
            </a:pPr>
            <a:r>
              <a:rPr sz="1900" b="1">
                <a:solidFill>
                  <a:srgbClr val="FFFFFF"/>
                </a:solidFill>
                <a:latin typeface="Arial"/>
              </a:rPr>
              <a:t>~30,000</a:t>
            </a:r>
          </a:p>
          <a:p>
            <a:pPr marL="0" indent="0" algn="ctr">
              <a:spcBef>
                <a:spcPts val="600"/>
              </a:spcBef>
              <a:buNone/>
            </a:pPr>
            <a:r>
              <a:rPr sz="1000">
                <a:solidFill>
                  <a:srgbClr val="EAF1F8"/>
                </a:solidFill>
                <a:latin typeface="Arial"/>
              </a:rPr>
              <a:t>individual stocks</a:t>
            </a:r>
          </a:p>
        </p:txBody>
      </p:sp>
      <p:sp>
        <p:nvSpPr>
          <p:cNvPr id="5" name="Rounded Rectangle 4"/>
          <p:cNvSpPr/>
          <p:nvPr/>
        </p:nvSpPr>
        <p:spPr>
          <a:xfrm>
            <a:off x="4557200" y="1020000"/>
            <a:ext cx="1920000" cy="1620000"/>
          </a:xfrm>
          <a:prstGeom prst="roundRect">
            <a:avLst>
              <a:gd name="adj" fmla="val 10000"/>
            </a:avLst>
          </a:prstGeom>
          <a:solidFill>
            <a:srgbClr val="17375E"/>
          </a:solidFill>
          <a:ln>
            <a:noFill/>
          </a:ln>
          <a:effectLst/>
        </p:spPr>
        <p:style>
          <a:lnRef idx="1">
            <a:schemeClr val="accent1"/>
          </a:lnRef>
          <a:fillRef idx="3">
            <a:schemeClr val="accent1"/>
          </a:fillRef>
          <a:effectRef idx="2">
            <a:schemeClr val="accent1"/>
          </a:effectRef>
          <a:fontRef idx="minor">
            <a:schemeClr val="lt1"/>
          </a:fontRef>
        </p:style>
        <p:txBody>
          <a:bodyPr lIns="60000" rIns="60000" rtlCol="0" anchor="ctr"/>
          <a:lstStyle/>
          <a:p>
            <a:pPr marL="0" indent="0" algn="ctr">
              <a:buNone/>
            </a:pPr>
            <a:r>
              <a:rPr sz="1900" b="1">
                <a:solidFill>
                  <a:srgbClr val="FFFFFF"/>
                </a:solidFill>
                <a:latin typeface="Arial"/>
              </a:rPr>
              <a:t>94 + 74 + 8</a:t>
            </a:r>
          </a:p>
          <a:p>
            <a:pPr marL="0" indent="0" algn="ctr">
              <a:spcBef>
                <a:spcPts val="600"/>
              </a:spcBef>
              <a:buNone/>
            </a:pPr>
            <a:r>
              <a:rPr sz="1000">
                <a:solidFill>
                  <a:srgbClr val="EAF1F8"/>
                </a:solidFill>
                <a:latin typeface="Arial"/>
              </a:rPr>
              <a:t>characteristics + industries + macro</a:t>
            </a:r>
          </a:p>
        </p:txBody>
      </p:sp>
      <p:sp>
        <p:nvSpPr>
          <p:cNvPr id="6" name="Rounded Rectangle 5"/>
          <p:cNvSpPr/>
          <p:nvPr/>
        </p:nvSpPr>
        <p:spPr>
          <a:xfrm>
            <a:off x="6607200" y="1020000"/>
            <a:ext cx="1920000" cy="1620000"/>
          </a:xfrm>
          <a:prstGeom prst="roundRect">
            <a:avLst>
              <a:gd name="adj" fmla="val 10000"/>
            </a:avLst>
          </a:prstGeom>
          <a:solidFill>
            <a:srgbClr val="2E5C8A"/>
          </a:solidFill>
          <a:ln>
            <a:noFill/>
          </a:ln>
          <a:effectLst/>
        </p:spPr>
        <p:style>
          <a:lnRef idx="1">
            <a:schemeClr val="accent1"/>
          </a:lnRef>
          <a:fillRef idx="3">
            <a:schemeClr val="accent1"/>
          </a:fillRef>
          <a:effectRef idx="2">
            <a:schemeClr val="accent1"/>
          </a:effectRef>
          <a:fontRef idx="minor">
            <a:schemeClr val="lt1"/>
          </a:fontRef>
        </p:style>
        <p:txBody>
          <a:bodyPr lIns="60000" rIns="60000" rtlCol="0" anchor="ctr"/>
          <a:lstStyle/>
          <a:p>
            <a:pPr marL="0" indent="0" algn="ctr">
              <a:buNone/>
            </a:pPr>
            <a:r>
              <a:rPr sz="1900" b="1">
                <a:solidFill>
                  <a:srgbClr val="FFFFFF"/>
                </a:solidFill>
                <a:latin typeface="Arial"/>
              </a:rPr>
              <a:t>900+</a:t>
            </a:r>
          </a:p>
          <a:p>
            <a:pPr marL="0" indent="0" algn="ctr">
              <a:spcBef>
                <a:spcPts val="600"/>
              </a:spcBef>
              <a:buNone/>
            </a:pPr>
            <a:r>
              <a:rPr sz="1000">
                <a:solidFill>
                  <a:srgbClr val="EAF1F8"/>
                </a:solidFill>
                <a:latin typeface="Arial"/>
              </a:rPr>
              <a:t>signals after interactions</a:t>
            </a:r>
          </a:p>
        </p:txBody>
      </p:sp>
      <p:sp>
        <p:nvSpPr>
          <p:cNvPr id="7" name="TextBox 6"/>
          <p:cNvSpPr txBox="1"/>
          <p:nvPr/>
        </p:nvSpPr>
        <p:spPr>
          <a:xfrm>
            <a:off x="457200" y="3050000"/>
            <a:ext cx="8229600" cy="2300000"/>
          </a:xfrm>
          <a:prstGeom prst="rect">
            <a:avLst/>
          </a:prstGeom>
          <a:noFill/>
        </p:spPr>
        <p:txBody>
          <a:bodyPr wrap="square" lIns="0" tIns="0" rIns="0" bIns="0" anchor="t">
            <a:spAutoFit/>
          </a:bodyPr>
          <a:lstStyle/>
          <a:p>
            <a:pPr marL="0" indent="0" algn="l">
              <a:spcBef>
                <a:spcPts val="0"/>
              </a:spcBef>
              <a:spcAft>
                <a:spcPts val="0"/>
              </a:spcAft>
              <a:buNone/>
            </a:pPr>
            <a:r>
              <a:rPr sz="1500" b="1" dirty="0">
                <a:solidFill>
                  <a:srgbClr val="17375E"/>
                </a:solidFill>
                <a:latin typeface="Arial"/>
              </a:rPr>
              <a:t>U.S. equities, 1957–2016</a:t>
            </a:r>
          </a:p>
          <a:p>
            <a:pPr marL="274638" indent="-274638" algn="l">
              <a:spcBef>
                <a:spcPts val="1000"/>
              </a:spcBef>
              <a:spcAft>
                <a:spcPts val="0"/>
              </a:spcAft>
              <a:buNone/>
            </a:pPr>
            <a:r>
              <a:rPr sz="1350" dirty="0">
                <a:solidFill>
                  <a:srgbClr val="4F81BD"/>
                </a:solidFill>
                <a:latin typeface="Arial"/>
              </a:rPr>
              <a:t>■   </a:t>
            </a:r>
            <a:r>
              <a:rPr sz="1350" b="0" i="0" dirty="0">
                <a:solidFill>
                  <a:srgbClr val="262626"/>
                </a:solidFill>
                <a:latin typeface="Arial"/>
              </a:rPr>
              <a:t>Next-month excess return is the prediction target</a:t>
            </a:r>
          </a:p>
          <a:p>
            <a:pPr marL="0" indent="0" algn="l">
              <a:spcBef>
                <a:spcPts val="2200"/>
              </a:spcBef>
              <a:spcAft>
                <a:spcPts val="0"/>
              </a:spcAft>
              <a:buNone/>
            </a:pPr>
            <a:endParaRPr lang="en-US" sz="1500" b="1" dirty="0">
              <a:solidFill>
                <a:srgbClr val="17375E"/>
              </a:solidFill>
              <a:latin typeface="Arial"/>
            </a:endParaRPr>
          </a:p>
          <a:p>
            <a:pPr marL="0" indent="0" algn="l">
              <a:spcBef>
                <a:spcPts val="2200"/>
              </a:spcBef>
              <a:spcAft>
                <a:spcPts val="0"/>
              </a:spcAft>
              <a:buNone/>
            </a:pPr>
            <a:r>
              <a:rPr sz="1500" b="1" dirty="0">
                <a:solidFill>
                  <a:srgbClr val="17375E"/>
                </a:solidFill>
                <a:latin typeface="Arial"/>
              </a:rPr>
              <a:t>Predictors</a:t>
            </a:r>
          </a:p>
          <a:p>
            <a:pPr marL="274638" indent="-274638" algn="l">
              <a:spcBef>
                <a:spcPts val="1000"/>
              </a:spcBef>
              <a:spcAft>
                <a:spcPts val="0"/>
              </a:spcAft>
              <a:buNone/>
            </a:pPr>
            <a:r>
              <a:rPr sz="1350" dirty="0">
                <a:solidFill>
                  <a:srgbClr val="4F81BD"/>
                </a:solidFill>
                <a:latin typeface="Arial"/>
              </a:rPr>
              <a:t>■   </a:t>
            </a:r>
            <a:r>
              <a:rPr sz="1350" b="0" i="0" dirty="0">
                <a:solidFill>
                  <a:srgbClr val="262626"/>
                </a:solidFill>
                <a:latin typeface="Arial"/>
              </a:rPr>
              <a:t>94 stock characteristics, 74 industry dummies, 8 aggregate macro variables</a:t>
            </a:r>
          </a:p>
          <a:p>
            <a:pPr marL="274638" indent="-274638" algn="l">
              <a:spcBef>
                <a:spcPts val="800"/>
              </a:spcBef>
              <a:spcAft>
                <a:spcPts val="0"/>
              </a:spcAft>
              <a:buNone/>
            </a:pPr>
            <a:r>
              <a:rPr sz="1350" dirty="0">
                <a:solidFill>
                  <a:srgbClr val="4F81BD"/>
                </a:solidFill>
                <a:latin typeface="Arial"/>
              </a:rPr>
              <a:t>■   </a:t>
            </a:r>
            <a:r>
              <a:rPr sz="1350" b="0" i="0" dirty="0">
                <a:solidFill>
                  <a:srgbClr val="262626"/>
                </a:solidFill>
                <a:latin typeface="Arial"/>
              </a:rPr>
              <a:t>More than 900 signals once interactions are included</a:t>
            </a:r>
          </a:p>
        </p:txBody>
      </p:sp>
      <p:sp>
        <p:nvSpPr>
          <p:cNvPr id="8" name="TextBox 7"/>
          <p:cNvSpPr txBox="1"/>
          <p:nvPr/>
        </p:nvSpPr>
        <p:spPr>
          <a:xfrm>
            <a:off x="457200" y="6600000"/>
            <a:ext cx="6200000" cy="220000"/>
          </a:xfrm>
          <a:prstGeom prst="rect">
            <a:avLst/>
          </a:prstGeom>
          <a:noFill/>
        </p:spPr>
        <p:txBody>
          <a:bodyPr wrap="none" lIns="0" tIns="0" rIns="0" bIns="0">
            <a:spAutoFit/>
          </a:bodyPr>
          <a:lstStyle/>
          <a:p>
            <a:pPr marL="0" indent="0">
              <a:buNone/>
            </a:pPr>
            <a:r>
              <a:rPr sz="850">
                <a:solidFill>
                  <a:srgbClr val="8C8C8C"/>
                </a:solidFill>
                <a:latin typeface="Arial"/>
              </a:rPr>
              <a:t>Gu, Kelly, and Xiu (2020)  |  Empirical Asset Pricing via Machine Learning</a:t>
            </a:r>
          </a:p>
        </p:txBody>
      </p:sp>
      <p:sp>
        <p:nvSpPr>
          <p:cNvPr id="9" name="TextBox 8"/>
          <p:cNvSpPr txBox="1"/>
          <p:nvPr/>
        </p:nvSpPr>
        <p:spPr>
          <a:xfrm>
            <a:off x="8250000" y="6600000"/>
            <a:ext cx="700000" cy="230000"/>
          </a:xfrm>
          <a:prstGeom prst="rect">
            <a:avLst/>
          </a:prstGeom>
          <a:noFill/>
        </p:spPr>
        <p:txBody>
          <a:bodyPr wrap="none" lIns="0" tIns="0" rIns="0" bIns="0">
            <a:spAutoFit/>
          </a:bodyPr>
          <a:lstStyle/>
          <a:p>
            <a:pPr marL="0" indent="0" algn="r">
              <a:buNone/>
            </a:pPr>
            <a:r>
              <a:rPr sz="1000" b="1">
                <a:solidFill>
                  <a:srgbClr val="595959"/>
                </a:solidFill>
                <a:latin typeface="Arial"/>
              </a:rPr>
              <a:t>11 / 30</a:t>
            </a:r>
          </a:p>
        </p:txBody>
      </p:sp>
    </p:spTree>
    <p:extLst>
      <p:ext uri="{BB962C8B-B14F-4D97-AF65-F5344CB8AC3E}">
        <p14:creationId xmlns:p14="http://schemas.microsoft.com/office/powerpoint/2010/main" val="16114520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D223D722-AB51-4D5E-076B-AF69029210A4}"/>
              </a:ext>
            </a:extLst>
          </p:cNvPr>
          <p:cNvSpPr>
            <a:spLocks noGrp="1"/>
          </p:cNvSpPr>
          <p:nvPr>
            <p:ph type="body" idx="13"/>
          </p:nvPr>
        </p:nvSpPr>
        <p:spPr>
          <a:xfrm>
            <a:off x="107949" y="56129"/>
            <a:ext cx="8784531" cy="549275"/>
          </a:xfrm>
        </p:spPr>
        <p:txBody>
          <a:bodyPr wrap="none" anchor="ctr">
            <a:normAutofit/>
          </a:bodyPr>
          <a:lstStyle/>
          <a:p>
            <a:pPr algn="l">
              <a:defRPr sz="2100" b="1">
                <a:solidFill>
                  <a:srgbClr val="FFFFFF"/>
                </a:solidFill>
                <a:latin typeface="Arial"/>
                <a:ea typeface="Arial"/>
                <a:cs typeface="Arial"/>
              </a:defRPr>
            </a:pPr>
            <a:r>
              <a:rPr sz="2100" b="1">
                <a:solidFill>
                  <a:srgbClr val="FFFFFF"/>
                </a:solidFill>
                <a:latin typeface="Arial"/>
                <a:ea typeface="Arial"/>
                <a:cs typeface="Arial"/>
              </a:rPr>
              <a:t>Train, Validation, and Test</a:t>
            </a:r>
            <a:endParaRPr sz="3200"/>
          </a:p>
        </p:txBody>
      </p:sp>
      <p:pic>
        <p:nvPicPr>
          <p:cNvPr id="3" name="Picture 2" descr="fig_timeline.png"/>
          <p:cNvPicPr>
            <a:picLocks noChangeAspect="1"/>
          </p:cNvPicPr>
          <p:nvPr/>
        </p:nvPicPr>
        <p:blipFill>
          <a:blip r:embed="rId3"/>
          <a:stretch>
            <a:fillRect/>
          </a:stretch>
        </p:blipFill>
        <p:spPr>
          <a:xfrm>
            <a:off x="462000" y="1211792"/>
            <a:ext cx="8220000" cy="2326415"/>
          </a:xfrm>
          <a:prstGeom prst="rect">
            <a:avLst/>
          </a:prstGeom>
        </p:spPr>
      </p:pic>
      <p:sp>
        <p:nvSpPr>
          <p:cNvPr id="4" name="Rounded Rectangle 3"/>
          <p:cNvSpPr/>
          <p:nvPr/>
        </p:nvSpPr>
        <p:spPr>
          <a:xfrm>
            <a:off x="457200" y="3950000"/>
            <a:ext cx="2620000" cy="1650000"/>
          </a:xfrm>
          <a:prstGeom prst="roundRect">
            <a:avLst>
              <a:gd name="adj" fmla="val 8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457200" y="3950000"/>
            <a:ext cx="2620000" cy="70000"/>
          </a:xfrm>
          <a:prstGeom prst="rect">
            <a:avLst/>
          </a:prstGeom>
          <a:solidFill>
            <a:srgbClr val="1737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587200" y="4130000"/>
            <a:ext cx="2360000" cy="1400000"/>
          </a:xfrm>
          <a:prstGeom prst="rect">
            <a:avLst/>
          </a:prstGeom>
          <a:noFill/>
        </p:spPr>
        <p:txBody>
          <a:bodyPr wrap="square" lIns="0" tIns="0" rIns="0" bIns="0" anchor="t">
            <a:spAutoFit/>
          </a:bodyPr>
          <a:lstStyle/>
          <a:p>
            <a:pPr marL="0" indent="0" algn="l">
              <a:lnSpc>
                <a:spcPct val="110000"/>
              </a:lnSpc>
              <a:spcBef>
                <a:spcPts val="0"/>
              </a:spcBef>
              <a:spcAft>
                <a:spcPts val="0"/>
              </a:spcAft>
              <a:buNone/>
            </a:pPr>
            <a:r>
              <a:rPr sz="1300" b="1" i="0">
                <a:solidFill>
                  <a:srgbClr val="17375E"/>
                </a:solidFill>
                <a:latin typeface="Arial"/>
              </a:rPr>
              <a:t>Training   (1957–1974)</a:t>
            </a:r>
          </a:p>
          <a:p>
            <a:pPr marL="0" indent="0" algn="l">
              <a:lnSpc>
                <a:spcPct val="115000"/>
              </a:lnSpc>
              <a:spcBef>
                <a:spcPts val="1000"/>
              </a:spcBef>
              <a:spcAft>
                <a:spcPts val="0"/>
              </a:spcAft>
              <a:buNone/>
            </a:pPr>
            <a:r>
              <a:rPr sz="1100" b="0" i="0">
                <a:solidFill>
                  <a:srgbClr val="595959"/>
                </a:solidFill>
                <a:latin typeface="Arial"/>
              </a:rPr>
              <a:t>Estimate model parameters</a:t>
            </a:r>
          </a:p>
        </p:txBody>
      </p:sp>
      <p:sp>
        <p:nvSpPr>
          <p:cNvPr id="7" name="Rounded Rectangle 6"/>
          <p:cNvSpPr/>
          <p:nvPr/>
        </p:nvSpPr>
        <p:spPr>
          <a:xfrm>
            <a:off x="3262200" y="3950000"/>
            <a:ext cx="2620000" cy="1650000"/>
          </a:xfrm>
          <a:prstGeom prst="roundRect">
            <a:avLst>
              <a:gd name="adj" fmla="val 8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262200" y="3950000"/>
            <a:ext cx="2620000" cy="70000"/>
          </a:xfrm>
          <a:prstGeom prst="rect">
            <a:avLst/>
          </a:prstGeom>
          <a:solidFill>
            <a:srgbClr val="4F81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3392200" y="4130000"/>
            <a:ext cx="2360000" cy="510204"/>
          </a:xfrm>
          <a:prstGeom prst="rect">
            <a:avLst/>
          </a:prstGeom>
          <a:noFill/>
        </p:spPr>
        <p:txBody>
          <a:bodyPr wrap="square" lIns="0" tIns="0" rIns="0" bIns="0" anchor="t">
            <a:spAutoFit/>
          </a:bodyPr>
          <a:lstStyle/>
          <a:p>
            <a:pPr marL="0" indent="0" algn="l">
              <a:lnSpc>
                <a:spcPct val="110000"/>
              </a:lnSpc>
              <a:spcBef>
                <a:spcPts val="0"/>
              </a:spcBef>
              <a:spcAft>
                <a:spcPts val="0"/>
              </a:spcAft>
              <a:buNone/>
            </a:pPr>
            <a:r>
              <a:rPr sz="1300" b="1" i="0" dirty="0">
                <a:solidFill>
                  <a:srgbClr val="17375E"/>
                </a:solidFill>
                <a:latin typeface="Arial"/>
              </a:rPr>
              <a:t>Validation   (1975–1986)</a:t>
            </a:r>
          </a:p>
          <a:p>
            <a:pPr marL="0" indent="0" algn="l">
              <a:lnSpc>
                <a:spcPct val="115000"/>
              </a:lnSpc>
              <a:spcBef>
                <a:spcPts val="1000"/>
              </a:spcBef>
              <a:spcAft>
                <a:spcPts val="0"/>
              </a:spcAft>
              <a:buNone/>
            </a:pPr>
            <a:r>
              <a:rPr sz="1000" b="0" i="0" dirty="0">
                <a:solidFill>
                  <a:srgbClr val="595959"/>
                </a:solidFill>
                <a:latin typeface="Arial"/>
              </a:rPr>
              <a:t>Choose complexity and hyperparameters</a:t>
            </a:r>
          </a:p>
        </p:txBody>
      </p:sp>
      <p:sp>
        <p:nvSpPr>
          <p:cNvPr id="10" name="Rounded Rectangle 9"/>
          <p:cNvSpPr/>
          <p:nvPr/>
        </p:nvSpPr>
        <p:spPr>
          <a:xfrm>
            <a:off x="6067200" y="3950000"/>
            <a:ext cx="2620000" cy="1650000"/>
          </a:xfrm>
          <a:prstGeom prst="roundRect">
            <a:avLst>
              <a:gd name="adj" fmla="val 8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067200" y="3950000"/>
            <a:ext cx="2620000" cy="70000"/>
          </a:xfrm>
          <a:prstGeom prst="rect">
            <a:avLst/>
          </a:prstGeom>
          <a:solidFill>
            <a:srgbClr val="8FB4D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197200" y="4130000"/>
            <a:ext cx="2360000" cy="510204"/>
          </a:xfrm>
          <a:prstGeom prst="rect">
            <a:avLst/>
          </a:prstGeom>
          <a:noFill/>
        </p:spPr>
        <p:txBody>
          <a:bodyPr wrap="square" lIns="0" tIns="0" rIns="0" bIns="0" anchor="t">
            <a:spAutoFit/>
          </a:bodyPr>
          <a:lstStyle/>
          <a:p>
            <a:pPr marL="0" indent="0" algn="l">
              <a:lnSpc>
                <a:spcPct val="110000"/>
              </a:lnSpc>
              <a:spcBef>
                <a:spcPts val="0"/>
              </a:spcBef>
              <a:spcAft>
                <a:spcPts val="0"/>
              </a:spcAft>
              <a:buNone/>
            </a:pPr>
            <a:r>
              <a:rPr sz="1300" b="1" i="0" dirty="0">
                <a:solidFill>
                  <a:srgbClr val="17375E"/>
                </a:solidFill>
                <a:latin typeface="Arial"/>
              </a:rPr>
              <a:t>Testing   (1987–2016)</a:t>
            </a:r>
          </a:p>
          <a:p>
            <a:pPr marL="0" indent="0" algn="l">
              <a:lnSpc>
                <a:spcPct val="115000"/>
              </a:lnSpc>
              <a:spcBef>
                <a:spcPts val="1000"/>
              </a:spcBef>
              <a:spcAft>
                <a:spcPts val="0"/>
              </a:spcAft>
              <a:buNone/>
            </a:pPr>
            <a:r>
              <a:rPr sz="1000" b="0" i="0" dirty="0">
                <a:solidFill>
                  <a:srgbClr val="595959"/>
                </a:solidFill>
                <a:latin typeface="Arial"/>
              </a:rPr>
              <a:t>Final, untouched out-of-sample evaluation</a:t>
            </a:r>
          </a:p>
        </p:txBody>
      </p:sp>
      <p:sp>
        <p:nvSpPr>
          <p:cNvPr id="13" name="TextBox 12"/>
          <p:cNvSpPr txBox="1"/>
          <p:nvPr/>
        </p:nvSpPr>
        <p:spPr>
          <a:xfrm>
            <a:off x="457200" y="6600000"/>
            <a:ext cx="6200000" cy="220000"/>
          </a:xfrm>
          <a:prstGeom prst="rect">
            <a:avLst/>
          </a:prstGeom>
          <a:noFill/>
        </p:spPr>
        <p:txBody>
          <a:bodyPr wrap="none" lIns="0" tIns="0" rIns="0" bIns="0">
            <a:spAutoFit/>
          </a:bodyPr>
          <a:lstStyle/>
          <a:p>
            <a:pPr marL="0" indent="0">
              <a:buNone/>
            </a:pPr>
            <a:r>
              <a:rPr sz="850">
                <a:solidFill>
                  <a:srgbClr val="8C8C8C"/>
                </a:solidFill>
                <a:latin typeface="Arial"/>
              </a:rPr>
              <a:t>Gu, Kelly, and Xiu (2020)  |  Empirical Asset Pricing via Machine Learning</a:t>
            </a:r>
          </a:p>
        </p:txBody>
      </p:sp>
      <p:sp>
        <p:nvSpPr>
          <p:cNvPr id="14" name="TextBox 13"/>
          <p:cNvSpPr txBox="1"/>
          <p:nvPr/>
        </p:nvSpPr>
        <p:spPr>
          <a:xfrm>
            <a:off x="8250000" y="6600000"/>
            <a:ext cx="700000" cy="230000"/>
          </a:xfrm>
          <a:prstGeom prst="rect">
            <a:avLst/>
          </a:prstGeom>
          <a:noFill/>
        </p:spPr>
        <p:txBody>
          <a:bodyPr wrap="none" lIns="0" tIns="0" rIns="0" bIns="0">
            <a:spAutoFit/>
          </a:bodyPr>
          <a:lstStyle/>
          <a:p>
            <a:pPr marL="0" indent="0" algn="r">
              <a:buNone/>
            </a:pPr>
            <a:r>
              <a:rPr sz="1000" b="1">
                <a:solidFill>
                  <a:srgbClr val="595959"/>
                </a:solidFill>
                <a:latin typeface="Arial"/>
              </a:rPr>
              <a:t>12 / 30</a:t>
            </a:r>
          </a:p>
        </p:txBody>
      </p:sp>
    </p:spTree>
    <p:extLst>
      <p:ext uri="{BB962C8B-B14F-4D97-AF65-F5344CB8AC3E}">
        <p14:creationId xmlns:p14="http://schemas.microsoft.com/office/powerpoint/2010/main" val="1611452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D223D722-AB51-4D5E-076B-AF69029210A4}"/>
              </a:ext>
            </a:extLst>
          </p:cNvPr>
          <p:cNvSpPr>
            <a:spLocks noGrp="1"/>
          </p:cNvSpPr>
          <p:nvPr>
            <p:ph type="body" idx="13"/>
          </p:nvPr>
        </p:nvSpPr>
        <p:spPr>
          <a:xfrm>
            <a:off x="107949" y="56129"/>
            <a:ext cx="8784531" cy="549275"/>
          </a:xfrm>
        </p:spPr>
        <p:txBody>
          <a:bodyPr wrap="none" anchor="ctr">
            <a:normAutofit/>
          </a:bodyPr>
          <a:lstStyle/>
          <a:p>
            <a:pPr algn="l">
              <a:defRPr sz="2100" b="1">
                <a:solidFill>
                  <a:srgbClr val="FFFFFF"/>
                </a:solidFill>
                <a:latin typeface="Arial"/>
                <a:ea typeface="Arial"/>
                <a:cs typeface="Arial"/>
              </a:defRPr>
            </a:pPr>
            <a:r>
              <a:rPr sz="2100" b="1">
                <a:solidFill>
                  <a:srgbClr val="FFFFFF"/>
                </a:solidFill>
                <a:latin typeface="Arial"/>
                <a:ea typeface="Arial"/>
                <a:cs typeface="Arial"/>
              </a:rPr>
              <a:t>Models Compared</a:t>
            </a:r>
            <a:endParaRPr sz="3200"/>
          </a:p>
        </p:txBody>
      </p:sp>
      <p:sp>
        <p:nvSpPr>
          <p:cNvPr id="3" name="Rounded Rectangle 2"/>
          <p:cNvSpPr/>
          <p:nvPr/>
        </p:nvSpPr>
        <p:spPr>
          <a:xfrm>
            <a:off x="457200" y="1080000"/>
            <a:ext cx="4000000" cy="2020000"/>
          </a:xfrm>
          <a:prstGeom prst="roundRect">
            <a:avLst>
              <a:gd name="adj" fmla="val 9000"/>
            </a:avLst>
          </a:prstGeom>
          <a:solidFill>
            <a:srgbClr val="17375E"/>
          </a:solidFill>
          <a:ln>
            <a:noFill/>
          </a:ln>
          <a:effectLst/>
        </p:spPr>
        <p:style>
          <a:lnRef idx="1">
            <a:schemeClr val="accent1"/>
          </a:lnRef>
          <a:fillRef idx="3">
            <a:schemeClr val="accent1"/>
          </a:fillRef>
          <a:effectRef idx="2">
            <a:schemeClr val="accent1"/>
          </a:effectRef>
          <a:fontRef idx="minor">
            <a:schemeClr val="lt1"/>
          </a:fontRef>
        </p:style>
        <p:txBody>
          <a:bodyPr lIns="260000" rIns="220000" rtlCol="0" anchor="ctr"/>
          <a:lstStyle/>
          <a:p>
            <a:pPr marL="0" indent="0" algn="ctr">
              <a:buNone/>
            </a:pPr>
            <a:r>
              <a:rPr sz="1700" b="1" dirty="0">
                <a:solidFill>
                  <a:srgbClr val="FFFFFF"/>
                </a:solidFill>
                <a:latin typeface="Arial"/>
              </a:rPr>
              <a:t>Linear &amp; Shrinkage</a:t>
            </a:r>
          </a:p>
          <a:p>
            <a:pPr marL="0" indent="0">
              <a:spcBef>
                <a:spcPts val="1000"/>
              </a:spcBef>
              <a:buNone/>
            </a:pPr>
            <a:r>
              <a:rPr lang="ko-KR" altLang="en-US" sz="1200" dirty="0">
                <a:solidFill>
                  <a:srgbClr val="E9F0F8"/>
                </a:solidFill>
                <a:latin typeface="Arial"/>
              </a:rPr>
              <a:t>           </a:t>
            </a:r>
            <a:r>
              <a:rPr sz="1200" dirty="0">
                <a:solidFill>
                  <a:srgbClr val="E9F0F8"/>
                </a:solidFill>
                <a:latin typeface="Arial"/>
              </a:rPr>
              <a:t>OLS   ·   OLS-3   ·   Elastic Net   ·   GLM</a:t>
            </a:r>
          </a:p>
        </p:txBody>
      </p:sp>
      <p:sp>
        <p:nvSpPr>
          <p:cNvPr id="4" name="Rounded Rectangle 3"/>
          <p:cNvSpPr/>
          <p:nvPr/>
        </p:nvSpPr>
        <p:spPr>
          <a:xfrm>
            <a:off x="4687200" y="1080000"/>
            <a:ext cx="4000000" cy="2020000"/>
          </a:xfrm>
          <a:prstGeom prst="roundRect">
            <a:avLst>
              <a:gd name="adj" fmla="val 9000"/>
            </a:avLst>
          </a:prstGeom>
          <a:solidFill>
            <a:srgbClr val="2E5C8A"/>
          </a:solidFill>
          <a:ln>
            <a:noFill/>
          </a:ln>
          <a:effectLst/>
        </p:spPr>
        <p:style>
          <a:lnRef idx="1">
            <a:schemeClr val="accent1"/>
          </a:lnRef>
          <a:fillRef idx="3">
            <a:schemeClr val="accent1"/>
          </a:fillRef>
          <a:effectRef idx="2">
            <a:schemeClr val="accent1"/>
          </a:effectRef>
          <a:fontRef idx="minor">
            <a:schemeClr val="lt1"/>
          </a:fontRef>
        </p:style>
        <p:txBody>
          <a:bodyPr lIns="260000" rIns="220000" rtlCol="0" anchor="ctr"/>
          <a:lstStyle/>
          <a:p>
            <a:pPr marL="0" indent="0" algn="ctr">
              <a:buNone/>
            </a:pPr>
            <a:r>
              <a:rPr sz="1700" b="1" dirty="0">
                <a:solidFill>
                  <a:srgbClr val="FFFFFF"/>
                </a:solidFill>
                <a:latin typeface="Arial"/>
              </a:rPr>
              <a:t>Dimension Reduction</a:t>
            </a:r>
          </a:p>
          <a:p>
            <a:pPr marL="0" indent="0">
              <a:spcBef>
                <a:spcPts val="1000"/>
              </a:spcBef>
              <a:buNone/>
            </a:pPr>
            <a:r>
              <a:rPr lang="ko-KR" altLang="en-US" sz="1200" dirty="0">
                <a:solidFill>
                  <a:srgbClr val="E9F0F8"/>
                </a:solidFill>
                <a:latin typeface="Arial"/>
              </a:rPr>
              <a:t>                              </a:t>
            </a:r>
            <a:r>
              <a:rPr sz="1200" dirty="0">
                <a:solidFill>
                  <a:srgbClr val="E9F0F8"/>
                </a:solidFill>
                <a:latin typeface="Arial"/>
              </a:rPr>
              <a:t>PCR   ·   PLS</a:t>
            </a:r>
          </a:p>
        </p:txBody>
      </p:sp>
      <p:sp>
        <p:nvSpPr>
          <p:cNvPr id="5" name="Rounded Rectangle 4"/>
          <p:cNvSpPr/>
          <p:nvPr/>
        </p:nvSpPr>
        <p:spPr>
          <a:xfrm>
            <a:off x="457200" y="3330000"/>
            <a:ext cx="4000000" cy="2020000"/>
          </a:xfrm>
          <a:prstGeom prst="roundRect">
            <a:avLst>
              <a:gd name="adj" fmla="val 9000"/>
            </a:avLst>
          </a:prstGeom>
          <a:solidFill>
            <a:srgbClr val="4F81BD"/>
          </a:solidFill>
          <a:ln>
            <a:noFill/>
          </a:ln>
          <a:effectLst/>
        </p:spPr>
        <p:style>
          <a:lnRef idx="1">
            <a:schemeClr val="accent1"/>
          </a:lnRef>
          <a:fillRef idx="3">
            <a:schemeClr val="accent1"/>
          </a:fillRef>
          <a:effectRef idx="2">
            <a:schemeClr val="accent1"/>
          </a:effectRef>
          <a:fontRef idx="minor">
            <a:schemeClr val="lt1"/>
          </a:fontRef>
        </p:style>
        <p:txBody>
          <a:bodyPr lIns="260000" rIns="220000" rtlCol="0" anchor="ctr"/>
          <a:lstStyle/>
          <a:p>
            <a:pPr marL="0" indent="0" algn="ctr">
              <a:buNone/>
            </a:pPr>
            <a:r>
              <a:rPr sz="1700" b="1" dirty="0">
                <a:solidFill>
                  <a:srgbClr val="FFFFFF"/>
                </a:solidFill>
                <a:latin typeface="Arial"/>
              </a:rPr>
              <a:t>Trees</a:t>
            </a:r>
          </a:p>
          <a:p>
            <a:pPr marL="0" indent="0">
              <a:spcBef>
                <a:spcPts val="1000"/>
              </a:spcBef>
              <a:buNone/>
            </a:pPr>
            <a:r>
              <a:rPr lang="ko-KR" altLang="en-US" sz="1200" dirty="0">
                <a:solidFill>
                  <a:srgbClr val="E9F0F8"/>
                </a:solidFill>
                <a:latin typeface="Arial"/>
              </a:rPr>
              <a:t>         </a:t>
            </a:r>
            <a:r>
              <a:rPr sz="1200" dirty="0">
                <a:solidFill>
                  <a:srgbClr val="E9F0F8"/>
                </a:solidFill>
                <a:latin typeface="Arial"/>
              </a:rPr>
              <a:t>Random Forest · Gradient Boosted Trees</a:t>
            </a:r>
          </a:p>
        </p:txBody>
      </p:sp>
      <p:sp>
        <p:nvSpPr>
          <p:cNvPr id="6" name="Rounded Rectangle 5"/>
          <p:cNvSpPr/>
          <p:nvPr/>
        </p:nvSpPr>
        <p:spPr>
          <a:xfrm>
            <a:off x="4687200" y="3330000"/>
            <a:ext cx="4000000" cy="2020000"/>
          </a:xfrm>
          <a:prstGeom prst="roundRect">
            <a:avLst>
              <a:gd name="adj" fmla="val 9000"/>
            </a:avLst>
          </a:prstGeom>
          <a:solidFill>
            <a:srgbClr val="6E96C6"/>
          </a:solidFill>
          <a:ln>
            <a:noFill/>
          </a:ln>
          <a:effectLst/>
        </p:spPr>
        <p:style>
          <a:lnRef idx="1">
            <a:schemeClr val="accent1"/>
          </a:lnRef>
          <a:fillRef idx="3">
            <a:schemeClr val="accent1"/>
          </a:fillRef>
          <a:effectRef idx="2">
            <a:schemeClr val="accent1"/>
          </a:effectRef>
          <a:fontRef idx="minor">
            <a:schemeClr val="lt1"/>
          </a:fontRef>
        </p:style>
        <p:txBody>
          <a:bodyPr lIns="260000" rIns="220000" rtlCol="0" anchor="ctr"/>
          <a:lstStyle/>
          <a:p>
            <a:pPr marL="0" indent="0" algn="ctr">
              <a:buNone/>
            </a:pPr>
            <a:r>
              <a:rPr sz="1700" b="1" dirty="0">
                <a:solidFill>
                  <a:srgbClr val="FFFFFF"/>
                </a:solidFill>
                <a:latin typeface="Arial"/>
              </a:rPr>
              <a:t>Neural Networks</a:t>
            </a:r>
          </a:p>
          <a:p>
            <a:pPr marL="0" indent="0">
              <a:spcBef>
                <a:spcPts val="1000"/>
              </a:spcBef>
              <a:buNone/>
            </a:pPr>
            <a:r>
              <a:rPr lang="ko-KR" altLang="en-US" sz="1200" dirty="0">
                <a:solidFill>
                  <a:srgbClr val="E9F0F8"/>
                </a:solidFill>
                <a:latin typeface="Arial"/>
              </a:rPr>
              <a:t>         </a:t>
            </a:r>
            <a:r>
              <a:rPr sz="1200" dirty="0">
                <a:solidFill>
                  <a:srgbClr val="E9F0F8"/>
                </a:solidFill>
                <a:latin typeface="Arial"/>
              </a:rPr>
              <a:t>NN1 – NN5   (one to five hidden layers)</a:t>
            </a:r>
          </a:p>
        </p:txBody>
      </p:sp>
      <p:sp>
        <p:nvSpPr>
          <p:cNvPr id="7" name="TextBox 6"/>
          <p:cNvSpPr txBox="1"/>
          <p:nvPr/>
        </p:nvSpPr>
        <p:spPr>
          <a:xfrm>
            <a:off x="457200" y="6600000"/>
            <a:ext cx="6200000" cy="220000"/>
          </a:xfrm>
          <a:prstGeom prst="rect">
            <a:avLst/>
          </a:prstGeom>
          <a:noFill/>
        </p:spPr>
        <p:txBody>
          <a:bodyPr wrap="none" lIns="0" tIns="0" rIns="0" bIns="0">
            <a:spAutoFit/>
          </a:bodyPr>
          <a:lstStyle/>
          <a:p>
            <a:pPr marL="0" indent="0">
              <a:buNone/>
            </a:pPr>
            <a:r>
              <a:rPr sz="850">
                <a:solidFill>
                  <a:srgbClr val="8C8C8C"/>
                </a:solidFill>
                <a:latin typeface="Arial"/>
              </a:rPr>
              <a:t>Gu, Kelly, and Xiu (2020)  |  Empirical Asset Pricing via Machine Learning</a:t>
            </a:r>
          </a:p>
        </p:txBody>
      </p:sp>
      <p:sp>
        <p:nvSpPr>
          <p:cNvPr id="8" name="TextBox 7"/>
          <p:cNvSpPr txBox="1"/>
          <p:nvPr/>
        </p:nvSpPr>
        <p:spPr>
          <a:xfrm>
            <a:off x="8250000" y="6600000"/>
            <a:ext cx="700000" cy="230000"/>
          </a:xfrm>
          <a:prstGeom prst="rect">
            <a:avLst/>
          </a:prstGeom>
          <a:noFill/>
        </p:spPr>
        <p:txBody>
          <a:bodyPr wrap="none" lIns="0" tIns="0" rIns="0" bIns="0">
            <a:spAutoFit/>
          </a:bodyPr>
          <a:lstStyle/>
          <a:p>
            <a:pPr marL="0" indent="0" algn="r">
              <a:buNone/>
            </a:pPr>
            <a:r>
              <a:rPr sz="1000" b="1">
                <a:solidFill>
                  <a:srgbClr val="595959"/>
                </a:solidFill>
                <a:latin typeface="Arial"/>
              </a:rPr>
              <a:t>13 / 30</a:t>
            </a:r>
          </a:p>
        </p:txBody>
      </p:sp>
    </p:spTree>
    <p:extLst>
      <p:ext uri="{BB962C8B-B14F-4D97-AF65-F5344CB8AC3E}">
        <p14:creationId xmlns:p14="http://schemas.microsoft.com/office/powerpoint/2010/main" val="16114520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D223D722-AB51-4D5E-076B-AF69029210A4}"/>
              </a:ext>
            </a:extLst>
          </p:cNvPr>
          <p:cNvSpPr>
            <a:spLocks noGrp="1"/>
          </p:cNvSpPr>
          <p:nvPr>
            <p:ph type="body" idx="13"/>
          </p:nvPr>
        </p:nvSpPr>
        <p:spPr>
          <a:xfrm>
            <a:off x="107949" y="56129"/>
            <a:ext cx="8784531" cy="549275"/>
          </a:xfrm>
        </p:spPr>
        <p:txBody>
          <a:bodyPr wrap="none" anchor="ctr">
            <a:normAutofit/>
          </a:bodyPr>
          <a:lstStyle/>
          <a:p>
            <a:pPr algn="l">
              <a:defRPr sz="2100" b="1">
                <a:solidFill>
                  <a:srgbClr val="FFFFFF"/>
                </a:solidFill>
                <a:latin typeface="Arial"/>
                <a:ea typeface="Arial"/>
                <a:cs typeface="Arial"/>
              </a:defRPr>
            </a:pPr>
            <a:r>
              <a:rPr sz="2100" b="1">
                <a:solidFill>
                  <a:srgbClr val="FFFFFF"/>
                </a:solidFill>
                <a:latin typeface="Arial"/>
                <a:ea typeface="Arial"/>
                <a:cs typeface="Arial"/>
              </a:rPr>
              <a:t>How the Paper Controls Overfit</a:t>
            </a:r>
            <a:endParaRPr sz="3200"/>
          </a:p>
        </p:txBody>
      </p:sp>
      <p:sp>
        <p:nvSpPr>
          <p:cNvPr id="3" name="Oval 2"/>
          <p:cNvSpPr/>
          <p:nvPr/>
        </p:nvSpPr>
        <p:spPr>
          <a:xfrm>
            <a:off x="457200" y="1150000"/>
            <a:ext cx="460000" cy="460000"/>
          </a:xfrm>
          <a:prstGeom prst="ellipse">
            <a:avLst/>
          </a:prstGeom>
          <a:solidFill>
            <a:srgbClr val="3F7D5C"/>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marL="0" indent="0" algn="ctr">
              <a:buNone/>
            </a:pPr>
            <a:r>
              <a:rPr sz="1600" b="1">
                <a:solidFill>
                  <a:srgbClr val="FFFFFF"/>
                </a:solidFill>
                <a:latin typeface="Arial"/>
              </a:rPr>
              <a:t>✓</a:t>
            </a:r>
          </a:p>
        </p:txBody>
      </p:sp>
      <p:sp>
        <p:nvSpPr>
          <p:cNvPr id="4" name="TextBox 3"/>
          <p:cNvSpPr txBox="1"/>
          <p:nvPr/>
        </p:nvSpPr>
        <p:spPr>
          <a:xfrm>
            <a:off x="1067200" y="1115000"/>
            <a:ext cx="3364800" cy="1460000"/>
          </a:xfrm>
          <a:prstGeom prst="rect">
            <a:avLst/>
          </a:prstGeom>
          <a:noFill/>
        </p:spPr>
        <p:txBody>
          <a:bodyPr wrap="square" lIns="0" tIns="0" rIns="0" bIns="0" anchor="ctr">
            <a:spAutoFit/>
          </a:bodyPr>
          <a:lstStyle/>
          <a:p>
            <a:pPr marL="0" indent="0" algn="l">
              <a:lnSpc>
                <a:spcPct val="115000"/>
              </a:lnSpc>
              <a:spcBef>
                <a:spcPts val="600"/>
              </a:spcBef>
              <a:spcAft>
                <a:spcPts val="0"/>
              </a:spcAft>
              <a:buNone/>
            </a:pPr>
            <a:r>
              <a:rPr sz="1350" b="0" i="0">
                <a:solidFill>
                  <a:srgbClr val="262626"/>
                </a:solidFill>
                <a:latin typeface="Arial"/>
              </a:rPr>
              <a:t>Strict chronological sample separation</a:t>
            </a:r>
          </a:p>
        </p:txBody>
      </p:sp>
      <p:sp>
        <p:nvSpPr>
          <p:cNvPr id="5" name="Oval 4"/>
          <p:cNvSpPr/>
          <p:nvPr/>
        </p:nvSpPr>
        <p:spPr>
          <a:xfrm>
            <a:off x="457200" y="2710000"/>
            <a:ext cx="460000" cy="460000"/>
          </a:xfrm>
          <a:prstGeom prst="ellipse">
            <a:avLst/>
          </a:prstGeom>
          <a:solidFill>
            <a:srgbClr val="3F7D5C"/>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marL="0" indent="0" algn="ctr">
              <a:buNone/>
            </a:pPr>
            <a:r>
              <a:rPr sz="1600" b="1">
                <a:solidFill>
                  <a:srgbClr val="FFFFFF"/>
                </a:solidFill>
                <a:latin typeface="Arial"/>
              </a:rPr>
              <a:t>✓</a:t>
            </a:r>
          </a:p>
        </p:txBody>
      </p:sp>
      <p:sp>
        <p:nvSpPr>
          <p:cNvPr id="6" name="TextBox 5"/>
          <p:cNvSpPr txBox="1"/>
          <p:nvPr/>
        </p:nvSpPr>
        <p:spPr>
          <a:xfrm>
            <a:off x="870000" y="3188914"/>
            <a:ext cx="3832000" cy="218586"/>
          </a:xfrm>
          <a:prstGeom prst="rect">
            <a:avLst/>
          </a:prstGeom>
          <a:noFill/>
        </p:spPr>
        <p:txBody>
          <a:bodyPr wrap="square" lIns="0" tIns="0" rIns="0" bIns="0" anchor="ctr">
            <a:spAutoFit/>
          </a:bodyPr>
          <a:lstStyle/>
          <a:p>
            <a:pPr marL="0" indent="0" algn="l">
              <a:lnSpc>
                <a:spcPct val="115000"/>
              </a:lnSpc>
              <a:spcBef>
                <a:spcPts val="600"/>
              </a:spcBef>
              <a:spcAft>
                <a:spcPts val="0"/>
              </a:spcAft>
              <a:buNone/>
            </a:pPr>
            <a:r>
              <a:rPr sz="1350" b="0" i="0" dirty="0">
                <a:solidFill>
                  <a:srgbClr val="262626"/>
                </a:solidFill>
                <a:latin typeface="Arial"/>
              </a:rPr>
              <a:t>Hyperparameters selected only on validation data</a:t>
            </a:r>
          </a:p>
        </p:txBody>
      </p:sp>
      <p:sp>
        <p:nvSpPr>
          <p:cNvPr id="7" name="Oval 6"/>
          <p:cNvSpPr/>
          <p:nvPr/>
        </p:nvSpPr>
        <p:spPr>
          <a:xfrm>
            <a:off x="457200" y="4270000"/>
            <a:ext cx="460000" cy="460000"/>
          </a:xfrm>
          <a:prstGeom prst="ellipse">
            <a:avLst/>
          </a:prstGeom>
          <a:solidFill>
            <a:srgbClr val="3F7D5C"/>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marL="0" indent="0" algn="ctr">
              <a:buNone/>
            </a:pPr>
            <a:r>
              <a:rPr sz="1600" b="1">
                <a:solidFill>
                  <a:srgbClr val="FFFFFF"/>
                </a:solidFill>
                <a:latin typeface="Arial"/>
              </a:rPr>
              <a:t>✓</a:t>
            </a:r>
          </a:p>
        </p:txBody>
      </p:sp>
      <p:sp>
        <p:nvSpPr>
          <p:cNvPr id="8" name="TextBox 7"/>
          <p:cNvSpPr txBox="1"/>
          <p:nvPr/>
        </p:nvSpPr>
        <p:spPr>
          <a:xfrm>
            <a:off x="1067200" y="4240000"/>
            <a:ext cx="3364800" cy="1460000"/>
          </a:xfrm>
          <a:prstGeom prst="rect">
            <a:avLst/>
          </a:prstGeom>
          <a:noFill/>
        </p:spPr>
        <p:txBody>
          <a:bodyPr wrap="square" lIns="0" tIns="0" rIns="0" bIns="0" anchor="ctr">
            <a:spAutoFit/>
          </a:bodyPr>
          <a:lstStyle/>
          <a:p>
            <a:pPr marL="0" indent="0" algn="l">
              <a:lnSpc>
                <a:spcPct val="115000"/>
              </a:lnSpc>
              <a:spcBef>
                <a:spcPts val="600"/>
              </a:spcBef>
              <a:spcAft>
                <a:spcPts val="0"/>
              </a:spcAft>
              <a:buNone/>
            </a:pPr>
            <a:r>
              <a:rPr sz="1350" b="0" i="0">
                <a:solidFill>
                  <a:srgbClr val="262626"/>
                </a:solidFill>
                <a:latin typeface="Arial"/>
              </a:rPr>
              <a:t>Penalization and dimension reduction</a:t>
            </a:r>
          </a:p>
        </p:txBody>
      </p:sp>
      <p:sp>
        <p:nvSpPr>
          <p:cNvPr id="9" name="Oval 8"/>
          <p:cNvSpPr/>
          <p:nvPr/>
        </p:nvSpPr>
        <p:spPr>
          <a:xfrm>
            <a:off x="4702000" y="1150000"/>
            <a:ext cx="460000" cy="460000"/>
          </a:xfrm>
          <a:prstGeom prst="ellipse">
            <a:avLst/>
          </a:prstGeom>
          <a:solidFill>
            <a:srgbClr val="3F7D5C"/>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marL="0" indent="0" algn="ctr">
              <a:buNone/>
            </a:pPr>
            <a:r>
              <a:rPr sz="1600" b="1">
                <a:solidFill>
                  <a:srgbClr val="FFFFFF"/>
                </a:solidFill>
                <a:latin typeface="Arial"/>
              </a:rPr>
              <a:t>✓</a:t>
            </a:r>
          </a:p>
        </p:txBody>
      </p:sp>
      <p:sp>
        <p:nvSpPr>
          <p:cNvPr id="10" name="TextBox 9"/>
          <p:cNvSpPr txBox="1"/>
          <p:nvPr/>
        </p:nvSpPr>
        <p:spPr>
          <a:xfrm>
            <a:off x="5312000" y="1120000"/>
            <a:ext cx="3364800" cy="1460000"/>
          </a:xfrm>
          <a:prstGeom prst="rect">
            <a:avLst/>
          </a:prstGeom>
          <a:noFill/>
        </p:spPr>
        <p:txBody>
          <a:bodyPr wrap="square" lIns="0" tIns="0" rIns="0" bIns="0" anchor="ctr">
            <a:spAutoFit/>
          </a:bodyPr>
          <a:lstStyle/>
          <a:p>
            <a:pPr marL="0" indent="0" algn="l">
              <a:lnSpc>
                <a:spcPct val="115000"/>
              </a:lnSpc>
              <a:spcBef>
                <a:spcPts val="600"/>
              </a:spcBef>
              <a:spcAft>
                <a:spcPts val="0"/>
              </a:spcAft>
              <a:buNone/>
            </a:pPr>
            <a:r>
              <a:rPr sz="1350" b="0" i="0">
                <a:solidFill>
                  <a:srgbClr val="262626"/>
                </a:solidFill>
                <a:latin typeface="Arial"/>
              </a:rPr>
              <a:t>Huber loss for outlier robustness</a:t>
            </a:r>
          </a:p>
        </p:txBody>
      </p:sp>
      <p:sp>
        <p:nvSpPr>
          <p:cNvPr id="11" name="Oval 10"/>
          <p:cNvSpPr/>
          <p:nvPr/>
        </p:nvSpPr>
        <p:spPr>
          <a:xfrm>
            <a:off x="4702000" y="2710000"/>
            <a:ext cx="460000" cy="460000"/>
          </a:xfrm>
          <a:prstGeom prst="ellipse">
            <a:avLst/>
          </a:prstGeom>
          <a:solidFill>
            <a:srgbClr val="3F7D5C"/>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marL="0" indent="0" algn="ctr">
              <a:buNone/>
            </a:pPr>
            <a:r>
              <a:rPr sz="1600" b="1">
                <a:solidFill>
                  <a:srgbClr val="FFFFFF"/>
                </a:solidFill>
                <a:latin typeface="Arial"/>
              </a:rPr>
              <a:t>✓</a:t>
            </a:r>
          </a:p>
        </p:txBody>
      </p:sp>
      <p:sp>
        <p:nvSpPr>
          <p:cNvPr id="12" name="TextBox 11"/>
          <p:cNvSpPr txBox="1"/>
          <p:nvPr/>
        </p:nvSpPr>
        <p:spPr>
          <a:xfrm>
            <a:off x="5312000" y="3161496"/>
            <a:ext cx="3832000" cy="218586"/>
          </a:xfrm>
          <a:prstGeom prst="rect">
            <a:avLst/>
          </a:prstGeom>
          <a:noFill/>
        </p:spPr>
        <p:txBody>
          <a:bodyPr wrap="square" lIns="0" tIns="0" rIns="0" bIns="0" anchor="ctr">
            <a:spAutoFit/>
          </a:bodyPr>
          <a:lstStyle/>
          <a:p>
            <a:pPr marL="0" indent="0" algn="l">
              <a:lnSpc>
                <a:spcPct val="115000"/>
              </a:lnSpc>
              <a:spcBef>
                <a:spcPts val="600"/>
              </a:spcBef>
              <a:spcAft>
                <a:spcPts val="0"/>
              </a:spcAft>
              <a:buNone/>
            </a:pPr>
            <a:r>
              <a:rPr sz="1350" b="0" i="0" dirty="0">
                <a:solidFill>
                  <a:srgbClr val="262626"/>
                </a:solidFill>
                <a:latin typeface="Arial"/>
              </a:rPr>
              <a:t>Early stopping and ensembles for neural networks</a:t>
            </a:r>
          </a:p>
        </p:txBody>
      </p:sp>
      <p:sp>
        <p:nvSpPr>
          <p:cNvPr id="13" name="Oval 12"/>
          <p:cNvSpPr/>
          <p:nvPr/>
        </p:nvSpPr>
        <p:spPr>
          <a:xfrm>
            <a:off x="4702000" y="4270000"/>
            <a:ext cx="460000" cy="460000"/>
          </a:xfrm>
          <a:prstGeom prst="ellipse">
            <a:avLst/>
          </a:prstGeom>
          <a:solidFill>
            <a:srgbClr val="3F7D5C"/>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marL="0" indent="0" algn="ctr">
              <a:buNone/>
            </a:pPr>
            <a:r>
              <a:rPr sz="1600" b="1">
                <a:solidFill>
                  <a:srgbClr val="FFFFFF"/>
                </a:solidFill>
                <a:latin typeface="Arial"/>
              </a:rPr>
              <a:t>✓</a:t>
            </a:r>
          </a:p>
        </p:txBody>
      </p:sp>
      <p:sp>
        <p:nvSpPr>
          <p:cNvPr id="14" name="TextBox 13"/>
          <p:cNvSpPr txBox="1"/>
          <p:nvPr/>
        </p:nvSpPr>
        <p:spPr>
          <a:xfrm>
            <a:off x="5312000" y="4860707"/>
            <a:ext cx="3638000" cy="218586"/>
          </a:xfrm>
          <a:prstGeom prst="rect">
            <a:avLst/>
          </a:prstGeom>
          <a:noFill/>
        </p:spPr>
        <p:txBody>
          <a:bodyPr wrap="square" lIns="0" tIns="0" rIns="0" bIns="0" anchor="ctr">
            <a:spAutoFit/>
          </a:bodyPr>
          <a:lstStyle/>
          <a:p>
            <a:pPr marL="0" indent="0" algn="l">
              <a:lnSpc>
                <a:spcPct val="115000"/>
              </a:lnSpc>
              <a:spcBef>
                <a:spcPts val="600"/>
              </a:spcBef>
              <a:spcAft>
                <a:spcPts val="0"/>
              </a:spcAft>
              <a:buNone/>
            </a:pPr>
            <a:r>
              <a:rPr sz="1350" b="0" i="0" dirty="0">
                <a:solidFill>
                  <a:srgbClr val="262626"/>
                </a:solidFill>
                <a:latin typeface="Arial"/>
              </a:rPr>
              <a:t>Modified Diebold-Mariano tests for comparisons</a:t>
            </a:r>
          </a:p>
        </p:txBody>
      </p:sp>
      <p:sp>
        <p:nvSpPr>
          <p:cNvPr id="15" name="TextBox 14"/>
          <p:cNvSpPr txBox="1"/>
          <p:nvPr/>
        </p:nvSpPr>
        <p:spPr>
          <a:xfrm>
            <a:off x="457200" y="6600000"/>
            <a:ext cx="6200000" cy="220000"/>
          </a:xfrm>
          <a:prstGeom prst="rect">
            <a:avLst/>
          </a:prstGeom>
          <a:noFill/>
        </p:spPr>
        <p:txBody>
          <a:bodyPr wrap="none" lIns="0" tIns="0" rIns="0" bIns="0">
            <a:spAutoFit/>
          </a:bodyPr>
          <a:lstStyle/>
          <a:p>
            <a:pPr marL="0" indent="0">
              <a:buNone/>
            </a:pPr>
            <a:r>
              <a:rPr sz="850">
                <a:solidFill>
                  <a:srgbClr val="8C8C8C"/>
                </a:solidFill>
                <a:latin typeface="Arial"/>
              </a:rPr>
              <a:t>Gu, Kelly, and Xiu (2020)  |  Empirical Asset Pricing via Machine Learning</a:t>
            </a:r>
          </a:p>
        </p:txBody>
      </p:sp>
      <p:sp>
        <p:nvSpPr>
          <p:cNvPr id="16" name="TextBox 15"/>
          <p:cNvSpPr txBox="1"/>
          <p:nvPr/>
        </p:nvSpPr>
        <p:spPr>
          <a:xfrm>
            <a:off x="8250000" y="6600000"/>
            <a:ext cx="700000" cy="230000"/>
          </a:xfrm>
          <a:prstGeom prst="rect">
            <a:avLst/>
          </a:prstGeom>
          <a:noFill/>
        </p:spPr>
        <p:txBody>
          <a:bodyPr wrap="none" lIns="0" tIns="0" rIns="0" bIns="0">
            <a:spAutoFit/>
          </a:bodyPr>
          <a:lstStyle/>
          <a:p>
            <a:pPr marL="0" indent="0" algn="r">
              <a:buNone/>
            </a:pPr>
            <a:r>
              <a:rPr sz="1000" b="1">
                <a:solidFill>
                  <a:srgbClr val="595959"/>
                </a:solidFill>
                <a:latin typeface="Arial"/>
              </a:rPr>
              <a:t>14 / 30</a:t>
            </a:r>
          </a:p>
        </p:txBody>
      </p:sp>
    </p:spTree>
    <p:extLst>
      <p:ext uri="{BB962C8B-B14F-4D97-AF65-F5344CB8AC3E}">
        <p14:creationId xmlns:p14="http://schemas.microsoft.com/office/powerpoint/2010/main" val="16114520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D223D722-AB51-4D5E-076B-AF69029210A4}"/>
              </a:ext>
            </a:extLst>
          </p:cNvPr>
          <p:cNvSpPr>
            <a:spLocks noGrp="1"/>
          </p:cNvSpPr>
          <p:nvPr>
            <p:ph type="body" idx="13"/>
          </p:nvPr>
        </p:nvSpPr>
        <p:spPr>
          <a:xfrm>
            <a:off x="107949" y="56129"/>
            <a:ext cx="8784531" cy="549275"/>
          </a:xfrm>
        </p:spPr>
        <p:txBody>
          <a:bodyPr wrap="none" anchor="ctr">
            <a:normAutofit/>
          </a:bodyPr>
          <a:lstStyle/>
          <a:p>
            <a:pPr algn="l">
              <a:defRPr sz="2100" b="1">
                <a:solidFill>
                  <a:srgbClr val="FFFFFF"/>
                </a:solidFill>
                <a:latin typeface="Arial"/>
                <a:ea typeface="Arial"/>
                <a:cs typeface="Arial"/>
              </a:defRPr>
            </a:pPr>
            <a:r>
              <a:rPr sz="2100" b="1">
                <a:solidFill>
                  <a:srgbClr val="FFFFFF"/>
                </a:solidFill>
                <a:latin typeface="Arial"/>
                <a:ea typeface="Arial"/>
                <a:cs typeface="Arial"/>
              </a:rPr>
              <a:t>How to Read Out-of-Sample R-Squared</a:t>
            </a:r>
            <a:endParaRPr sz="3200"/>
          </a:p>
        </p:txBody>
      </p:sp>
      <p:pic>
        <p:nvPicPr>
          <p:cNvPr id="3" name="Picture 2" descr="eq_r2oos.png"/>
          <p:cNvPicPr>
            <a:picLocks noChangeAspect="1"/>
          </p:cNvPicPr>
          <p:nvPr/>
        </p:nvPicPr>
        <p:blipFill>
          <a:blip r:embed="rId3"/>
          <a:stretch>
            <a:fillRect/>
          </a:stretch>
        </p:blipFill>
        <p:spPr>
          <a:xfrm>
            <a:off x="1272000" y="999186"/>
            <a:ext cx="6600000" cy="1611627"/>
          </a:xfrm>
          <a:prstGeom prst="rect">
            <a:avLst/>
          </a:prstGeom>
        </p:spPr>
      </p:pic>
      <p:sp>
        <p:nvSpPr>
          <p:cNvPr id="4" name="Rounded Rectangle 3"/>
          <p:cNvSpPr/>
          <p:nvPr/>
        </p:nvSpPr>
        <p:spPr>
          <a:xfrm>
            <a:off x="457200" y="2950000"/>
            <a:ext cx="3984800" cy="1750000"/>
          </a:xfrm>
          <a:prstGeom prst="roundRect">
            <a:avLst>
              <a:gd name="adj" fmla="val 8000"/>
            </a:avLst>
          </a:prstGeom>
          <a:solidFill>
            <a:srgbClr val="E3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37200" y="3080000"/>
            <a:ext cx="3624800" cy="1500000"/>
          </a:xfrm>
          <a:prstGeom prst="rect">
            <a:avLst/>
          </a:prstGeom>
          <a:noFill/>
        </p:spPr>
        <p:txBody>
          <a:bodyPr wrap="square" lIns="0" tIns="0" rIns="0" bIns="0" anchor="t">
            <a:spAutoFit/>
          </a:bodyPr>
          <a:lstStyle/>
          <a:p>
            <a:pPr marL="0" indent="0" algn="l">
              <a:spcBef>
                <a:spcPts val="0"/>
              </a:spcBef>
              <a:spcAft>
                <a:spcPts val="0"/>
              </a:spcAft>
              <a:buNone/>
            </a:pPr>
            <a:r>
              <a:rPr sz="1600" b="1" i="0" dirty="0">
                <a:solidFill>
                  <a:srgbClr val="3F7D5C"/>
                </a:solidFill>
                <a:latin typeface="Arial"/>
              </a:rPr>
              <a:t>R²(OOS) &gt; 0</a:t>
            </a:r>
          </a:p>
          <a:p>
            <a:pPr marL="0" indent="0" algn="l">
              <a:lnSpc>
                <a:spcPct val="115000"/>
              </a:lnSpc>
              <a:spcBef>
                <a:spcPts val="1000"/>
              </a:spcBef>
              <a:spcAft>
                <a:spcPts val="0"/>
              </a:spcAft>
              <a:buNone/>
            </a:pPr>
            <a:r>
              <a:rPr sz="1250" b="0" i="0" dirty="0">
                <a:solidFill>
                  <a:srgbClr val="262626"/>
                </a:solidFill>
                <a:latin typeface="Arial"/>
              </a:rPr>
              <a:t>The model beats a zero-return forecast</a:t>
            </a:r>
          </a:p>
        </p:txBody>
      </p:sp>
      <p:sp>
        <p:nvSpPr>
          <p:cNvPr id="6" name="Rounded Rectangle 5"/>
          <p:cNvSpPr/>
          <p:nvPr/>
        </p:nvSpPr>
        <p:spPr>
          <a:xfrm>
            <a:off x="4702000" y="2950000"/>
            <a:ext cx="3984800" cy="1750000"/>
          </a:xfrm>
          <a:prstGeom prst="roundRect">
            <a:avLst>
              <a:gd name="adj" fmla="val 8000"/>
            </a:avLst>
          </a:prstGeom>
          <a:solidFill>
            <a:srgbClr val="F5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4882000" y="3080000"/>
            <a:ext cx="3624800" cy="1500000"/>
          </a:xfrm>
          <a:prstGeom prst="rect">
            <a:avLst/>
          </a:prstGeom>
          <a:noFill/>
        </p:spPr>
        <p:txBody>
          <a:bodyPr wrap="square" lIns="0" tIns="0" rIns="0" bIns="0" anchor="t">
            <a:spAutoFit/>
          </a:bodyPr>
          <a:lstStyle/>
          <a:p>
            <a:pPr marL="0" indent="0" algn="l">
              <a:spcBef>
                <a:spcPts val="0"/>
              </a:spcBef>
              <a:spcAft>
                <a:spcPts val="0"/>
              </a:spcAft>
              <a:buNone/>
            </a:pPr>
            <a:r>
              <a:rPr sz="1600" b="1" i="0">
                <a:solidFill>
                  <a:srgbClr val="B23B3B"/>
                </a:solidFill>
                <a:latin typeface="Arial"/>
              </a:rPr>
              <a:t>R²(OOS) &lt; 0</a:t>
            </a:r>
          </a:p>
          <a:p>
            <a:pPr marL="0" indent="0" algn="l">
              <a:lnSpc>
                <a:spcPct val="115000"/>
              </a:lnSpc>
              <a:spcBef>
                <a:spcPts val="1000"/>
              </a:spcBef>
              <a:spcAft>
                <a:spcPts val="0"/>
              </a:spcAft>
              <a:buNone/>
            </a:pPr>
            <a:r>
              <a:rPr sz="1250" b="0" i="0">
                <a:solidFill>
                  <a:srgbClr val="262626"/>
                </a:solidFill>
                <a:latin typeface="Arial"/>
              </a:rPr>
              <a:t>The model is worse than the zero forecast</a:t>
            </a:r>
          </a:p>
        </p:txBody>
      </p:sp>
      <p:sp>
        <p:nvSpPr>
          <p:cNvPr id="8" name="TextBox 7"/>
          <p:cNvSpPr txBox="1"/>
          <p:nvPr/>
        </p:nvSpPr>
        <p:spPr>
          <a:xfrm>
            <a:off x="457199" y="5050000"/>
            <a:ext cx="8314267" cy="475643"/>
          </a:xfrm>
          <a:prstGeom prst="rect">
            <a:avLst/>
          </a:prstGeom>
          <a:noFill/>
        </p:spPr>
        <p:txBody>
          <a:bodyPr wrap="square" lIns="0" tIns="0" rIns="0" bIns="0" anchor="t">
            <a:spAutoFit/>
          </a:bodyPr>
          <a:lstStyle/>
          <a:p>
            <a:pPr marL="0" indent="0" algn="ctr">
              <a:lnSpc>
                <a:spcPct val="120000"/>
              </a:lnSpc>
              <a:spcBef>
                <a:spcPts val="600"/>
              </a:spcBef>
              <a:spcAft>
                <a:spcPts val="0"/>
              </a:spcAft>
              <a:buNone/>
            </a:pPr>
            <a:r>
              <a:rPr sz="1350" b="0" i="1" dirty="0">
                <a:solidFill>
                  <a:srgbClr val="17375E"/>
                </a:solidFill>
                <a:latin typeface="Arial"/>
              </a:rPr>
              <a:t>Unlike a textbook in-sample R², negative values are possible — and small positive values can still rank stocks usefully.</a:t>
            </a:r>
          </a:p>
        </p:txBody>
      </p:sp>
      <p:sp>
        <p:nvSpPr>
          <p:cNvPr id="9" name="TextBox 8"/>
          <p:cNvSpPr txBox="1"/>
          <p:nvPr/>
        </p:nvSpPr>
        <p:spPr>
          <a:xfrm>
            <a:off x="457200" y="6600000"/>
            <a:ext cx="6200000" cy="220000"/>
          </a:xfrm>
          <a:prstGeom prst="rect">
            <a:avLst/>
          </a:prstGeom>
          <a:noFill/>
        </p:spPr>
        <p:txBody>
          <a:bodyPr wrap="none" lIns="0" tIns="0" rIns="0" bIns="0">
            <a:spAutoFit/>
          </a:bodyPr>
          <a:lstStyle/>
          <a:p>
            <a:pPr marL="0" indent="0">
              <a:buNone/>
            </a:pPr>
            <a:r>
              <a:rPr sz="850">
                <a:solidFill>
                  <a:srgbClr val="8C8C8C"/>
                </a:solidFill>
                <a:latin typeface="Arial"/>
              </a:rPr>
              <a:t>Gu, Kelly, and Xiu (2020)  |  Empirical Asset Pricing via Machine Learning</a:t>
            </a:r>
          </a:p>
        </p:txBody>
      </p:sp>
      <p:sp>
        <p:nvSpPr>
          <p:cNvPr id="10" name="TextBox 9"/>
          <p:cNvSpPr txBox="1"/>
          <p:nvPr/>
        </p:nvSpPr>
        <p:spPr>
          <a:xfrm>
            <a:off x="8250000" y="6600000"/>
            <a:ext cx="700000" cy="230000"/>
          </a:xfrm>
          <a:prstGeom prst="rect">
            <a:avLst/>
          </a:prstGeom>
          <a:noFill/>
        </p:spPr>
        <p:txBody>
          <a:bodyPr wrap="none" lIns="0" tIns="0" rIns="0" bIns="0">
            <a:spAutoFit/>
          </a:bodyPr>
          <a:lstStyle/>
          <a:p>
            <a:pPr marL="0" indent="0" algn="r">
              <a:buNone/>
            </a:pPr>
            <a:r>
              <a:rPr sz="1000" b="1">
                <a:solidFill>
                  <a:srgbClr val="595959"/>
                </a:solidFill>
                <a:latin typeface="Arial"/>
              </a:rPr>
              <a:t>15 / 30</a:t>
            </a:r>
          </a:p>
        </p:txBody>
      </p:sp>
    </p:spTree>
    <p:extLst>
      <p:ext uri="{BB962C8B-B14F-4D97-AF65-F5344CB8AC3E}">
        <p14:creationId xmlns:p14="http://schemas.microsoft.com/office/powerpoint/2010/main" val="16114520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F4C9F556-452F-F47E-6581-E6AE2E26A4A7}"/>
              </a:ext>
            </a:extLst>
          </p:cNvPr>
          <p:cNvSpPr>
            <a:spLocks noGrp="1"/>
          </p:cNvSpPr>
          <p:nvPr>
            <p:ph type="body" idx="13"/>
          </p:nvPr>
        </p:nvSpPr>
        <p:spPr>
          <a:xfrm>
            <a:off x="107949" y="56129"/>
            <a:ext cx="8784531" cy="549275"/>
          </a:xfrm>
        </p:spPr>
        <p:txBody>
          <a:bodyPr wrap="none" anchor="ctr">
            <a:normAutofit/>
          </a:bodyPr>
          <a:lstStyle/>
          <a:p>
            <a:pPr algn="l">
              <a:lnSpc>
                <a:spcPct val="90000"/>
              </a:lnSpc>
              <a:buNone/>
              <a:defRPr sz="2100" b="1">
                <a:solidFill>
                  <a:srgbClr val="FFFFFF"/>
                </a:solidFill>
                <a:latin typeface="Arial"/>
                <a:ea typeface="Arial"/>
                <a:cs typeface="Arial"/>
              </a:defRPr>
            </a:pPr>
            <a:r>
              <a:rPr sz="2100" b="1">
                <a:solidFill>
                  <a:srgbClr val="FFFFFF"/>
                </a:solidFill>
                <a:latin typeface="Arial"/>
                <a:ea typeface="Arial"/>
                <a:cs typeface="Arial"/>
              </a:rPr>
              <a:t>Nonlinear Models Improve Stock-Level Forecasts</a:t>
            </a:r>
            <a:endParaRPr/>
          </a:p>
        </p:txBody>
      </p:sp>
      <p:graphicFrame>
        <p:nvGraphicFramePr>
          <p:cNvPr id="21" name="Chart"/>
          <p:cNvGraphicFramePr/>
          <p:nvPr/>
        </p:nvGraphicFramePr>
        <p:xfrm>
          <a:off x="336549" y="958376"/>
          <a:ext cx="3953894" cy="5116712"/>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21"/>
          <p:cNvSpPr txBox="1"/>
          <p:nvPr/>
        </p:nvSpPr>
        <p:spPr>
          <a:xfrm>
            <a:off x="4644008" y="970000"/>
            <a:ext cx="4042792" cy="4300000"/>
          </a:xfrm>
          <a:prstGeom prst="rect">
            <a:avLst/>
          </a:prstGeom>
          <a:noFill/>
        </p:spPr>
        <p:txBody>
          <a:bodyPr wrap="square" lIns="0" tIns="0" rIns="0" bIns="0" anchor="t">
            <a:spAutoFit/>
          </a:bodyPr>
          <a:lstStyle/>
          <a:p>
            <a:pPr marL="0" indent="0" algn="l">
              <a:spcBef>
                <a:spcPts val="0"/>
              </a:spcBef>
              <a:spcAft>
                <a:spcPts val="0"/>
              </a:spcAft>
              <a:buNone/>
            </a:pPr>
            <a:r>
              <a:rPr sz="1450" b="1" i="0">
                <a:solidFill>
                  <a:srgbClr val="262626"/>
                </a:solidFill>
                <a:latin typeface="Arial"/>
              </a:rPr>
              <a:t>Out-of-sample R², all stocks</a:t>
            </a:r>
          </a:p>
          <a:p>
            <a:pPr marL="274638" indent="-274638" algn="l">
              <a:spcBef>
                <a:spcPts val="2200"/>
              </a:spcBef>
              <a:spcAft>
                <a:spcPts val="0"/>
              </a:spcAft>
              <a:buNone/>
            </a:pPr>
            <a:r>
              <a:rPr sz="1350">
                <a:solidFill>
                  <a:srgbClr val="4F81BD"/>
                </a:solidFill>
                <a:latin typeface="Arial"/>
              </a:rPr>
              <a:t>■   </a:t>
            </a:r>
            <a:r>
              <a:rPr sz="1350" b="0" i="0">
                <a:solidFill>
                  <a:srgbClr val="262626"/>
                </a:solidFill>
                <a:latin typeface="Arial"/>
              </a:rPr>
              <a:t>Full-feature OLS: −3.46%</a:t>
            </a:r>
          </a:p>
          <a:p>
            <a:pPr marL="274638" indent="-274638" algn="l">
              <a:spcBef>
                <a:spcPts val="1400"/>
              </a:spcBef>
              <a:spcAft>
                <a:spcPts val="0"/>
              </a:spcAft>
              <a:buNone/>
            </a:pPr>
            <a:r>
              <a:rPr sz="1350">
                <a:solidFill>
                  <a:srgbClr val="4F81BD"/>
                </a:solidFill>
                <a:latin typeface="Arial"/>
              </a:rPr>
              <a:t>■   </a:t>
            </a:r>
            <a:r>
              <a:rPr sz="1350" b="0" i="0">
                <a:solidFill>
                  <a:srgbClr val="262626"/>
                </a:solidFill>
                <a:latin typeface="Arial"/>
              </a:rPr>
              <a:t>Best panel model NN3: 0.40%</a:t>
            </a:r>
          </a:p>
          <a:p>
            <a:pPr marL="274638" indent="-274638" algn="l">
              <a:spcBef>
                <a:spcPts val="1400"/>
              </a:spcBef>
              <a:spcAft>
                <a:spcPts val="0"/>
              </a:spcAft>
              <a:buNone/>
            </a:pPr>
            <a:r>
              <a:rPr sz="1350">
                <a:solidFill>
                  <a:srgbClr val="4F81BD"/>
                </a:solidFill>
                <a:latin typeface="Arial"/>
              </a:rPr>
              <a:t>■   </a:t>
            </a:r>
            <a:r>
              <a:rPr sz="1350" b="0" i="0">
                <a:solidFill>
                  <a:srgbClr val="262626"/>
                </a:solidFill>
                <a:latin typeface="Arial"/>
              </a:rPr>
              <a:t>NN3, top 1,000 stocks: 0.70%</a:t>
            </a:r>
          </a:p>
          <a:p>
            <a:pPr marL="0" indent="0" algn="l">
              <a:lnSpc>
                <a:spcPct val="130000"/>
              </a:lnSpc>
              <a:spcBef>
                <a:spcPts val="2800"/>
              </a:spcBef>
              <a:spcAft>
                <a:spcPts val="0"/>
              </a:spcAft>
              <a:buNone/>
            </a:pPr>
            <a:r>
              <a:rPr sz="1350" b="0" i="0">
                <a:solidFill>
                  <a:srgbClr val="262626"/>
                </a:solidFill>
                <a:latin typeface="Arial"/>
              </a:rPr>
              <a:t>Nonlinear models outperform regularized linear benchmarks.</a:t>
            </a:r>
          </a:p>
        </p:txBody>
      </p:sp>
      <p:sp>
        <p:nvSpPr>
          <p:cNvPr id="23" name="TextBox 22"/>
          <p:cNvSpPr txBox="1"/>
          <p:nvPr/>
        </p:nvSpPr>
        <p:spPr>
          <a:xfrm>
            <a:off x="457200" y="6600000"/>
            <a:ext cx="6200000" cy="220000"/>
          </a:xfrm>
          <a:prstGeom prst="rect">
            <a:avLst/>
          </a:prstGeom>
          <a:noFill/>
        </p:spPr>
        <p:txBody>
          <a:bodyPr wrap="none" lIns="0" tIns="0" rIns="0" bIns="0">
            <a:spAutoFit/>
          </a:bodyPr>
          <a:lstStyle/>
          <a:p>
            <a:pPr marL="0" indent="0">
              <a:buNone/>
            </a:pPr>
            <a:r>
              <a:rPr sz="850">
                <a:solidFill>
                  <a:srgbClr val="8C8C8C"/>
                </a:solidFill>
                <a:latin typeface="Arial"/>
              </a:rPr>
              <a:t>Gu, Kelly, and Xiu (2020)  |  Empirical Asset Pricing via Machine Learning</a:t>
            </a:r>
          </a:p>
        </p:txBody>
      </p:sp>
      <p:sp>
        <p:nvSpPr>
          <p:cNvPr id="24" name="TextBox 23"/>
          <p:cNvSpPr txBox="1"/>
          <p:nvPr/>
        </p:nvSpPr>
        <p:spPr>
          <a:xfrm>
            <a:off x="8250000" y="6600000"/>
            <a:ext cx="700000" cy="230000"/>
          </a:xfrm>
          <a:prstGeom prst="rect">
            <a:avLst/>
          </a:prstGeom>
          <a:noFill/>
        </p:spPr>
        <p:txBody>
          <a:bodyPr wrap="none" lIns="0" tIns="0" rIns="0" bIns="0">
            <a:spAutoFit/>
          </a:bodyPr>
          <a:lstStyle/>
          <a:p>
            <a:pPr marL="0" indent="0" algn="r">
              <a:buNone/>
            </a:pPr>
            <a:r>
              <a:rPr sz="1000" b="1">
                <a:solidFill>
                  <a:srgbClr val="595959"/>
                </a:solidFill>
                <a:latin typeface="Arial"/>
              </a:rPr>
              <a:t>16 / 30</a:t>
            </a:r>
          </a:p>
        </p:txBody>
      </p:sp>
    </p:spTree>
    <p:extLst>
      <p:ext uri="{BB962C8B-B14F-4D97-AF65-F5344CB8AC3E}">
        <p14:creationId xmlns:p14="http://schemas.microsoft.com/office/powerpoint/2010/main" val="408531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57499DB7-1987-D8B0-1775-6DAF32B8EB16}"/>
              </a:ext>
            </a:extLst>
          </p:cNvPr>
          <p:cNvSpPr>
            <a:spLocks noGrp="1"/>
          </p:cNvSpPr>
          <p:nvPr>
            <p:ph type="body" idx="13"/>
          </p:nvPr>
        </p:nvSpPr>
        <p:spPr>
          <a:xfrm>
            <a:off x="107949" y="56129"/>
            <a:ext cx="8784531" cy="549275"/>
          </a:xfrm>
        </p:spPr>
        <p:txBody>
          <a:bodyPr wrap="none" anchor="ctr">
            <a:normAutofit/>
          </a:bodyPr>
          <a:lstStyle/>
          <a:p>
            <a:pPr algn="l">
              <a:defRPr sz="2100" b="1">
                <a:solidFill>
                  <a:srgbClr val="FFFFFF"/>
                </a:solidFill>
                <a:latin typeface="Arial"/>
                <a:ea typeface="Arial"/>
                <a:cs typeface="Arial"/>
              </a:defRPr>
            </a:pPr>
            <a:r>
              <a:rPr sz="2100" b="1">
                <a:solidFill>
                  <a:srgbClr val="FFFFFF"/>
                </a:solidFill>
                <a:latin typeface="Arial"/>
                <a:ea typeface="Arial"/>
                <a:cs typeface="Arial"/>
              </a:rPr>
              <a:t>Why a Small R-Squared Can Still Matter</a:t>
            </a:r>
            <a:endParaRPr sz="3200"/>
          </a:p>
        </p:txBody>
      </p:sp>
      <p:sp>
        <p:nvSpPr>
          <p:cNvPr id="3" name="TextBox 2"/>
          <p:cNvSpPr txBox="1"/>
          <p:nvPr/>
        </p:nvSpPr>
        <p:spPr>
          <a:xfrm>
            <a:off x="457200" y="1062657"/>
            <a:ext cx="8229600" cy="1646605"/>
          </a:xfrm>
          <a:prstGeom prst="rect">
            <a:avLst/>
          </a:prstGeom>
          <a:noFill/>
        </p:spPr>
        <p:txBody>
          <a:bodyPr wrap="square" lIns="0" tIns="0" rIns="0" bIns="0" anchor="t">
            <a:spAutoFit/>
          </a:bodyPr>
          <a:lstStyle/>
          <a:p>
            <a:pPr marL="0" indent="0" algn="l">
              <a:spcBef>
                <a:spcPts val="0"/>
              </a:spcBef>
              <a:spcAft>
                <a:spcPts val="0"/>
              </a:spcAft>
              <a:buNone/>
            </a:pPr>
            <a:r>
              <a:rPr b="1" i="0" dirty="0">
                <a:solidFill>
                  <a:srgbClr val="262626"/>
                </a:solidFill>
                <a:latin typeface="Arial"/>
              </a:rPr>
              <a:t>Individual stock returns have extremely low signal-to-noise ratios.</a:t>
            </a:r>
          </a:p>
          <a:p>
            <a:pPr marL="274638" indent="-274638" algn="l">
              <a:spcBef>
                <a:spcPts val="1800"/>
              </a:spcBef>
              <a:spcAft>
                <a:spcPts val="0"/>
              </a:spcAft>
              <a:buNone/>
            </a:pPr>
            <a:r>
              <a:rPr dirty="0">
                <a:solidFill>
                  <a:srgbClr val="4F81BD"/>
                </a:solidFill>
                <a:latin typeface="Arial"/>
              </a:rPr>
              <a:t>■   </a:t>
            </a:r>
            <a:r>
              <a:rPr b="0" i="0" dirty="0">
                <a:solidFill>
                  <a:srgbClr val="262626"/>
                </a:solidFill>
                <a:latin typeface="Arial"/>
              </a:rPr>
              <a:t>Point forecasts remain imprecise</a:t>
            </a:r>
          </a:p>
          <a:p>
            <a:pPr marL="274638" indent="-274638" algn="l">
              <a:spcBef>
                <a:spcPts val="1200"/>
              </a:spcBef>
              <a:spcAft>
                <a:spcPts val="0"/>
              </a:spcAft>
              <a:buNone/>
            </a:pPr>
            <a:r>
              <a:rPr dirty="0">
                <a:solidFill>
                  <a:srgbClr val="4F81BD"/>
                </a:solidFill>
                <a:latin typeface="Arial"/>
              </a:rPr>
              <a:t>■   </a:t>
            </a:r>
            <a:r>
              <a:rPr b="0" i="0" dirty="0">
                <a:solidFill>
                  <a:srgbClr val="262626"/>
                </a:solidFill>
                <a:latin typeface="Arial"/>
              </a:rPr>
              <a:t>Ranking can still identify relative winners and losers</a:t>
            </a:r>
          </a:p>
          <a:p>
            <a:pPr marL="274638" indent="-274638" algn="l">
              <a:spcBef>
                <a:spcPts val="1200"/>
              </a:spcBef>
              <a:spcAft>
                <a:spcPts val="0"/>
              </a:spcAft>
              <a:buNone/>
            </a:pPr>
            <a:r>
              <a:rPr dirty="0">
                <a:solidFill>
                  <a:srgbClr val="4F81BD"/>
                </a:solidFill>
                <a:latin typeface="Arial"/>
              </a:rPr>
              <a:t>■   </a:t>
            </a:r>
            <a:r>
              <a:rPr b="0" i="0" dirty="0">
                <a:solidFill>
                  <a:srgbClr val="262626"/>
                </a:solidFill>
                <a:latin typeface="Arial"/>
              </a:rPr>
              <a:t>Portfolio aggregation diversifies away idiosyncratic news</a:t>
            </a:r>
          </a:p>
        </p:txBody>
      </p:sp>
      <p:sp>
        <p:nvSpPr>
          <p:cNvPr id="4" name="Rounded Rectangle 3"/>
          <p:cNvSpPr/>
          <p:nvPr/>
        </p:nvSpPr>
        <p:spPr>
          <a:xfrm>
            <a:off x="457200" y="3750000"/>
            <a:ext cx="8229600" cy="1350000"/>
          </a:xfrm>
          <a:prstGeom prst="roundRect">
            <a:avLst>
              <a:gd name="adj" fmla="val 10000"/>
            </a:avLst>
          </a:prstGeom>
          <a:solidFill>
            <a:srgbClr val="17375E"/>
          </a:solidFill>
          <a:ln>
            <a:noFill/>
          </a:ln>
          <a:effectLst/>
        </p:spPr>
        <p:style>
          <a:lnRef idx="1">
            <a:schemeClr val="accent1"/>
          </a:lnRef>
          <a:fillRef idx="3">
            <a:schemeClr val="accent1"/>
          </a:fillRef>
          <a:effectRef idx="2">
            <a:schemeClr val="accent1"/>
          </a:effectRef>
          <a:fontRef idx="minor">
            <a:schemeClr val="lt1"/>
          </a:fontRef>
        </p:style>
        <p:txBody>
          <a:bodyPr lIns="260000" rIns="260000" rtlCol="0" anchor="ctr"/>
          <a:lstStyle/>
          <a:p>
            <a:pPr marL="0" indent="0" algn="ctr">
              <a:buNone/>
            </a:pPr>
            <a:r>
              <a:rPr sz="1700" b="1">
                <a:solidFill>
                  <a:srgbClr val="FFFFFF"/>
                </a:solidFill>
                <a:latin typeface="Arial"/>
              </a:rPr>
              <a:t>The economic test is a prediction-sorted portfolio, not a point forecast.</a:t>
            </a:r>
          </a:p>
        </p:txBody>
      </p:sp>
      <p:sp>
        <p:nvSpPr>
          <p:cNvPr id="5" name="TextBox 4"/>
          <p:cNvSpPr txBox="1"/>
          <p:nvPr/>
        </p:nvSpPr>
        <p:spPr>
          <a:xfrm>
            <a:off x="457200" y="6600000"/>
            <a:ext cx="6200000" cy="220000"/>
          </a:xfrm>
          <a:prstGeom prst="rect">
            <a:avLst/>
          </a:prstGeom>
          <a:noFill/>
        </p:spPr>
        <p:txBody>
          <a:bodyPr wrap="none" lIns="0" tIns="0" rIns="0" bIns="0">
            <a:spAutoFit/>
          </a:bodyPr>
          <a:lstStyle/>
          <a:p>
            <a:pPr marL="0" indent="0">
              <a:buNone/>
            </a:pPr>
            <a:r>
              <a:rPr sz="850">
                <a:solidFill>
                  <a:srgbClr val="8C8C8C"/>
                </a:solidFill>
                <a:latin typeface="Arial"/>
              </a:rPr>
              <a:t>Gu, Kelly, and Xiu (2020)  |  Empirical Asset Pricing via Machine Learning</a:t>
            </a:r>
          </a:p>
        </p:txBody>
      </p:sp>
      <p:sp>
        <p:nvSpPr>
          <p:cNvPr id="6" name="TextBox 5"/>
          <p:cNvSpPr txBox="1"/>
          <p:nvPr/>
        </p:nvSpPr>
        <p:spPr>
          <a:xfrm>
            <a:off x="8250000" y="6600000"/>
            <a:ext cx="700000" cy="230000"/>
          </a:xfrm>
          <a:prstGeom prst="rect">
            <a:avLst/>
          </a:prstGeom>
          <a:noFill/>
        </p:spPr>
        <p:txBody>
          <a:bodyPr wrap="none" lIns="0" tIns="0" rIns="0" bIns="0">
            <a:spAutoFit/>
          </a:bodyPr>
          <a:lstStyle/>
          <a:p>
            <a:pPr marL="0" indent="0" algn="r">
              <a:buNone/>
            </a:pPr>
            <a:r>
              <a:rPr sz="1000" b="1">
                <a:solidFill>
                  <a:srgbClr val="595959"/>
                </a:solidFill>
                <a:latin typeface="Arial"/>
              </a:rPr>
              <a:t>17 / 30</a:t>
            </a:r>
          </a:p>
        </p:txBody>
      </p:sp>
    </p:spTree>
    <p:extLst>
      <p:ext uri="{BB962C8B-B14F-4D97-AF65-F5344CB8AC3E}">
        <p14:creationId xmlns:p14="http://schemas.microsoft.com/office/powerpoint/2010/main" val="11075770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D223D722-AB51-4D5E-076B-AF69029210A4}"/>
              </a:ext>
            </a:extLst>
          </p:cNvPr>
          <p:cNvSpPr>
            <a:spLocks noGrp="1"/>
          </p:cNvSpPr>
          <p:nvPr>
            <p:ph type="body" idx="13"/>
          </p:nvPr>
        </p:nvSpPr>
        <p:spPr>
          <a:xfrm>
            <a:off x="107949" y="56129"/>
            <a:ext cx="8784531" cy="549275"/>
          </a:xfrm>
        </p:spPr>
        <p:txBody>
          <a:bodyPr wrap="none" anchor="ctr">
            <a:normAutofit/>
          </a:bodyPr>
          <a:lstStyle/>
          <a:p>
            <a:pPr algn="l">
              <a:defRPr sz="2100" b="1">
                <a:solidFill>
                  <a:srgbClr val="FFFFFF"/>
                </a:solidFill>
                <a:latin typeface="Arial"/>
                <a:ea typeface="Arial"/>
                <a:cs typeface="Arial"/>
              </a:defRPr>
            </a:pPr>
            <a:r>
              <a:rPr sz="2100" b="1">
                <a:solidFill>
                  <a:srgbClr val="FFFFFF"/>
                </a:solidFill>
                <a:latin typeface="Arial"/>
                <a:ea typeface="Arial"/>
                <a:cs typeface="Arial"/>
              </a:rPr>
              <a:t>Signals That Matter</a:t>
            </a:r>
            <a:endParaRPr sz="3200"/>
          </a:p>
        </p:txBody>
      </p:sp>
      <p:sp>
        <p:nvSpPr>
          <p:cNvPr id="3" name="Rounded Rectangle 2"/>
          <p:cNvSpPr/>
          <p:nvPr/>
        </p:nvSpPr>
        <p:spPr>
          <a:xfrm>
            <a:off x="457200" y="1050000"/>
            <a:ext cx="2560000" cy="2650000"/>
          </a:xfrm>
          <a:prstGeom prst="roundRect">
            <a:avLst>
              <a:gd name="adj" fmla="val 8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457200" y="1050000"/>
            <a:ext cx="2560000" cy="720000"/>
          </a:xfrm>
          <a:prstGeom prst="rect">
            <a:avLst/>
          </a:prstGeom>
          <a:solidFill>
            <a:srgbClr val="1737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indent="0" algn="ctr">
              <a:buNone/>
            </a:pPr>
            <a:r>
              <a:rPr sz="1500" b="1">
                <a:solidFill>
                  <a:srgbClr val="FFFFFF"/>
                </a:solidFill>
                <a:latin typeface="Arial"/>
              </a:rPr>
              <a:t>Price Trends</a:t>
            </a:r>
          </a:p>
        </p:txBody>
      </p:sp>
      <p:sp>
        <p:nvSpPr>
          <p:cNvPr id="5" name="TextBox 4"/>
          <p:cNvSpPr txBox="1"/>
          <p:nvPr/>
        </p:nvSpPr>
        <p:spPr>
          <a:xfrm>
            <a:off x="577200" y="1950000"/>
            <a:ext cx="2320000" cy="1650000"/>
          </a:xfrm>
          <a:prstGeom prst="rect">
            <a:avLst/>
          </a:prstGeom>
          <a:noFill/>
        </p:spPr>
        <p:txBody>
          <a:bodyPr wrap="square" lIns="0" tIns="0" rIns="0" bIns="0" anchor="ctr">
            <a:spAutoFit/>
          </a:bodyPr>
          <a:lstStyle/>
          <a:p>
            <a:pPr marL="0" indent="0" algn="ctr">
              <a:lnSpc>
                <a:spcPct val="150000"/>
              </a:lnSpc>
              <a:spcBef>
                <a:spcPts val="600"/>
              </a:spcBef>
              <a:spcAft>
                <a:spcPts val="0"/>
              </a:spcAft>
              <a:buNone/>
            </a:pPr>
            <a:r>
              <a:rPr sz="1250" b="0" i="0">
                <a:solidFill>
                  <a:srgbClr val="17375E"/>
                </a:solidFill>
                <a:latin typeface="Arial"/>
              </a:rPr>
              <a:t>mom1m · mom12m · mom36m
chmom · indmom · maxret</a:t>
            </a:r>
          </a:p>
        </p:txBody>
      </p:sp>
      <p:sp>
        <p:nvSpPr>
          <p:cNvPr id="6" name="Rounded Rectangle 5"/>
          <p:cNvSpPr/>
          <p:nvPr/>
        </p:nvSpPr>
        <p:spPr>
          <a:xfrm>
            <a:off x="3212200" y="1050000"/>
            <a:ext cx="2560000" cy="2650000"/>
          </a:xfrm>
          <a:prstGeom prst="roundRect">
            <a:avLst>
              <a:gd name="adj" fmla="val 8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3212200" y="1050000"/>
            <a:ext cx="2560000" cy="720000"/>
          </a:xfrm>
          <a:prstGeom prst="rect">
            <a:avLst/>
          </a:prstGeom>
          <a:solidFill>
            <a:srgbClr val="2E5C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indent="0" algn="ctr">
              <a:buNone/>
            </a:pPr>
            <a:r>
              <a:rPr sz="1500" b="1">
                <a:solidFill>
                  <a:srgbClr val="FFFFFF"/>
                </a:solidFill>
                <a:latin typeface="Arial"/>
              </a:rPr>
              <a:t>Liquidity</a:t>
            </a:r>
          </a:p>
        </p:txBody>
      </p:sp>
      <p:sp>
        <p:nvSpPr>
          <p:cNvPr id="8" name="TextBox 7"/>
          <p:cNvSpPr txBox="1"/>
          <p:nvPr/>
        </p:nvSpPr>
        <p:spPr>
          <a:xfrm>
            <a:off x="3332200" y="1950000"/>
            <a:ext cx="2320000" cy="1650000"/>
          </a:xfrm>
          <a:prstGeom prst="rect">
            <a:avLst/>
          </a:prstGeom>
          <a:noFill/>
        </p:spPr>
        <p:txBody>
          <a:bodyPr wrap="square" lIns="0" tIns="0" rIns="0" bIns="0" anchor="ctr">
            <a:spAutoFit/>
          </a:bodyPr>
          <a:lstStyle/>
          <a:p>
            <a:pPr marL="0" indent="0" algn="ctr">
              <a:lnSpc>
                <a:spcPct val="150000"/>
              </a:lnSpc>
              <a:spcBef>
                <a:spcPts val="600"/>
              </a:spcBef>
              <a:spcAft>
                <a:spcPts val="0"/>
              </a:spcAft>
              <a:buNone/>
            </a:pPr>
            <a:r>
              <a:rPr sz="1250" b="0" i="0">
                <a:solidFill>
                  <a:srgbClr val="17375E"/>
                </a:solidFill>
                <a:latin typeface="Arial"/>
              </a:rPr>
              <a:t>mvel1 (size) · dolvol
turn · bid-ask spread</a:t>
            </a:r>
          </a:p>
        </p:txBody>
      </p:sp>
      <p:sp>
        <p:nvSpPr>
          <p:cNvPr id="9" name="Rounded Rectangle 8"/>
          <p:cNvSpPr/>
          <p:nvPr/>
        </p:nvSpPr>
        <p:spPr>
          <a:xfrm>
            <a:off x="5967200" y="1050000"/>
            <a:ext cx="2560000" cy="2650000"/>
          </a:xfrm>
          <a:prstGeom prst="roundRect">
            <a:avLst>
              <a:gd name="adj" fmla="val 8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5967200" y="1050000"/>
            <a:ext cx="2560000" cy="720000"/>
          </a:xfrm>
          <a:prstGeom prst="rect">
            <a:avLst/>
          </a:prstGeom>
          <a:solidFill>
            <a:srgbClr val="4F81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indent="0" algn="ctr">
              <a:buNone/>
            </a:pPr>
            <a:r>
              <a:rPr sz="1500" b="1">
                <a:solidFill>
                  <a:srgbClr val="FFFFFF"/>
                </a:solidFill>
                <a:latin typeface="Arial"/>
              </a:rPr>
              <a:t>Risk</a:t>
            </a:r>
          </a:p>
        </p:txBody>
      </p:sp>
      <p:sp>
        <p:nvSpPr>
          <p:cNvPr id="11" name="TextBox 10"/>
          <p:cNvSpPr txBox="1"/>
          <p:nvPr/>
        </p:nvSpPr>
        <p:spPr>
          <a:xfrm>
            <a:off x="6087200" y="1950000"/>
            <a:ext cx="2320000" cy="1650000"/>
          </a:xfrm>
          <a:prstGeom prst="rect">
            <a:avLst/>
          </a:prstGeom>
          <a:noFill/>
        </p:spPr>
        <p:txBody>
          <a:bodyPr wrap="square" lIns="0" tIns="0" rIns="0" bIns="0" anchor="ctr">
            <a:spAutoFit/>
          </a:bodyPr>
          <a:lstStyle/>
          <a:p>
            <a:pPr marL="0" indent="0" algn="ctr">
              <a:lnSpc>
                <a:spcPct val="150000"/>
              </a:lnSpc>
              <a:spcBef>
                <a:spcPts val="600"/>
              </a:spcBef>
              <a:spcAft>
                <a:spcPts val="0"/>
              </a:spcAft>
              <a:buNone/>
            </a:pPr>
            <a:r>
              <a:rPr sz="1250" b="0" i="0">
                <a:solidFill>
                  <a:srgbClr val="17375E"/>
                </a:solidFill>
                <a:latin typeface="Arial"/>
              </a:rPr>
              <a:t>retvol · idiovol
beta · beta²</a:t>
            </a:r>
          </a:p>
        </p:txBody>
      </p:sp>
      <p:sp>
        <p:nvSpPr>
          <p:cNvPr id="12" name="TextBox 11"/>
          <p:cNvSpPr txBox="1"/>
          <p:nvPr/>
        </p:nvSpPr>
        <p:spPr>
          <a:xfrm>
            <a:off x="457200" y="3950000"/>
            <a:ext cx="8229600" cy="937885"/>
          </a:xfrm>
          <a:prstGeom prst="rect">
            <a:avLst/>
          </a:prstGeom>
          <a:noFill/>
        </p:spPr>
        <p:txBody>
          <a:bodyPr wrap="square" lIns="0" tIns="0" rIns="0" bIns="0" anchor="t">
            <a:spAutoFit/>
          </a:bodyPr>
          <a:lstStyle/>
          <a:p>
            <a:pPr marL="0" indent="0" algn="l">
              <a:spcBef>
                <a:spcPts val="0"/>
              </a:spcBef>
              <a:spcAft>
                <a:spcPts val="0"/>
              </a:spcAft>
              <a:buNone/>
            </a:pPr>
            <a:r>
              <a:rPr sz="1600" b="1" i="0" dirty="0">
                <a:solidFill>
                  <a:srgbClr val="262626"/>
                </a:solidFill>
                <a:latin typeface="Arial"/>
              </a:rPr>
              <a:t>Models mainly differ in how they combine familiar signals.</a:t>
            </a:r>
          </a:p>
          <a:p>
            <a:pPr marL="0" indent="0" algn="l">
              <a:lnSpc>
                <a:spcPct val="125000"/>
              </a:lnSpc>
              <a:spcBef>
                <a:spcPts val="1400"/>
              </a:spcBef>
              <a:spcAft>
                <a:spcPts val="0"/>
              </a:spcAft>
              <a:buNone/>
            </a:pPr>
            <a:r>
              <a:rPr sz="1400" b="0" i="0" dirty="0">
                <a:solidFill>
                  <a:srgbClr val="595959"/>
                </a:solidFill>
                <a:latin typeface="Arial"/>
              </a:rPr>
              <a:t>Machine learning did not discover entirely new factors — it combined well-known signals nonlinearly. Variable importance reflects predictive contribution, not economic causality.</a:t>
            </a:r>
          </a:p>
        </p:txBody>
      </p:sp>
      <p:sp>
        <p:nvSpPr>
          <p:cNvPr id="13" name="TextBox 12"/>
          <p:cNvSpPr txBox="1"/>
          <p:nvPr/>
        </p:nvSpPr>
        <p:spPr>
          <a:xfrm>
            <a:off x="457200" y="6600000"/>
            <a:ext cx="6200000" cy="220000"/>
          </a:xfrm>
          <a:prstGeom prst="rect">
            <a:avLst/>
          </a:prstGeom>
          <a:noFill/>
        </p:spPr>
        <p:txBody>
          <a:bodyPr wrap="none" lIns="0" tIns="0" rIns="0" bIns="0">
            <a:spAutoFit/>
          </a:bodyPr>
          <a:lstStyle/>
          <a:p>
            <a:pPr marL="0" indent="0">
              <a:buNone/>
            </a:pPr>
            <a:r>
              <a:rPr sz="850">
                <a:solidFill>
                  <a:srgbClr val="8C8C8C"/>
                </a:solidFill>
                <a:latin typeface="Arial"/>
              </a:rPr>
              <a:t>Gu, Kelly, and Xiu (2020)  |  Empirical Asset Pricing via Machine Learning</a:t>
            </a:r>
          </a:p>
        </p:txBody>
      </p:sp>
      <p:sp>
        <p:nvSpPr>
          <p:cNvPr id="14" name="TextBox 13"/>
          <p:cNvSpPr txBox="1"/>
          <p:nvPr/>
        </p:nvSpPr>
        <p:spPr>
          <a:xfrm>
            <a:off x="8250000" y="6600000"/>
            <a:ext cx="700000" cy="230000"/>
          </a:xfrm>
          <a:prstGeom prst="rect">
            <a:avLst/>
          </a:prstGeom>
          <a:noFill/>
        </p:spPr>
        <p:txBody>
          <a:bodyPr wrap="none" lIns="0" tIns="0" rIns="0" bIns="0">
            <a:spAutoFit/>
          </a:bodyPr>
          <a:lstStyle/>
          <a:p>
            <a:pPr marL="0" indent="0" algn="r">
              <a:buNone/>
            </a:pPr>
            <a:r>
              <a:rPr sz="1000" b="1">
                <a:solidFill>
                  <a:srgbClr val="595959"/>
                </a:solidFill>
                <a:latin typeface="Arial"/>
              </a:rPr>
              <a:t>18 / 30</a:t>
            </a:r>
          </a:p>
        </p:txBody>
      </p:sp>
    </p:spTree>
    <p:extLst>
      <p:ext uri="{BB962C8B-B14F-4D97-AF65-F5344CB8AC3E}">
        <p14:creationId xmlns:p14="http://schemas.microsoft.com/office/powerpoint/2010/main" val="16114520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57499DB7-1987-D8B0-1775-6DAF32B8EB16}"/>
              </a:ext>
            </a:extLst>
          </p:cNvPr>
          <p:cNvSpPr>
            <a:spLocks noGrp="1"/>
          </p:cNvSpPr>
          <p:nvPr>
            <p:ph type="body" idx="13"/>
          </p:nvPr>
        </p:nvSpPr>
        <p:spPr>
          <a:xfrm>
            <a:off x="107949" y="56129"/>
            <a:ext cx="8784531" cy="549275"/>
          </a:xfrm>
        </p:spPr>
        <p:txBody>
          <a:bodyPr wrap="none" anchor="ctr">
            <a:normAutofit/>
          </a:bodyPr>
          <a:lstStyle/>
          <a:p>
            <a:pPr algn="l">
              <a:defRPr sz="2100" b="1">
                <a:solidFill>
                  <a:srgbClr val="FFFFFF"/>
                </a:solidFill>
                <a:latin typeface="Arial"/>
                <a:ea typeface="Arial"/>
                <a:cs typeface="Arial"/>
              </a:defRPr>
            </a:pPr>
            <a:r>
              <a:rPr sz="2100" b="1">
                <a:solidFill>
                  <a:srgbClr val="FFFFFF"/>
                </a:solidFill>
                <a:latin typeface="Arial"/>
                <a:ea typeface="Arial"/>
                <a:cs typeface="Arial"/>
              </a:rPr>
              <a:t>What Does a Nonlinear Interaction Mean?</a:t>
            </a:r>
            <a:endParaRPr sz="3200"/>
          </a:p>
        </p:txBody>
      </p:sp>
      <p:sp>
        <p:nvSpPr>
          <p:cNvPr id="3" name="Rounded Rectangle 2"/>
          <p:cNvSpPr/>
          <p:nvPr/>
        </p:nvSpPr>
        <p:spPr>
          <a:xfrm>
            <a:off x="457200" y="1020000"/>
            <a:ext cx="3984800" cy="4550000"/>
          </a:xfrm>
          <a:prstGeom prst="roundRect">
            <a:avLst>
              <a:gd name="adj" fmla="val 6000"/>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457200" y="1020000"/>
            <a:ext cx="3984800" cy="780000"/>
          </a:xfrm>
          <a:prstGeom prst="roundRect">
            <a:avLst>
              <a:gd name="adj" fmla="val 6000"/>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indent="0" algn="ctr">
              <a:buNone/>
            </a:pPr>
            <a:r>
              <a:rPr sz="1600" b="1">
                <a:solidFill>
                  <a:srgbClr val="FFFFFF"/>
                </a:solidFill>
                <a:latin typeface="Arial"/>
              </a:rPr>
              <a:t>Linear Rule</a:t>
            </a:r>
          </a:p>
        </p:txBody>
      </p:sp>
      <p:sp>
        <p:nvSpPr>
          <p:cNvPr id="5" name="TextBox 4"/>
          <p:cNvSpPr txBox="1"/>
          <p:nvPr/>
        </p:nvSpPr>
        <p:spPr>
          <a:xfrm>
            <a:off x="637200" y="1970000"/>
            <a:ext cx="3624800" cy="724942"/>
          </a:xfrm>
          <a:prstGeom prst="rect">
            <a:avLst/>
          </a:prstGeom>
          <a:noFill/>
        </p:spPr>
        <p:txBody>
          <a:bodyPr wrap="square" lIns="0" tIns="0" rIns="0" bIns="0" anchor="t">
            <a:spAutoFit/>
          </a:bodyPr>
          <a:lstStyle/>
          <a:p>
            <a:pPr marL="274638" indent="-274638" algn="l">
              <a:lnSpc>
                <a:spcPct val="120000"/>
              </a:lnSpc>
              <a:spcBef>
                <a:spcPts val="600"/>
              </a:spcBef>
              <a:spcAft>
                <a:spcPts val="0"/>
              </a:spcAft>
              <a:buNone/>
            </a:pPr>
            <a:r>
              <a:rPr sz="1350" dirty="0">
                <a:solidFill>
                  <a:srgbClr val="595959"/>
                </a:solidFill>
                <a:latin typeface="Arial"/>
              </a:rPr>
              <a:t>■   </a:t>
            </a:r>
            <a:r>
              <a:rPr sz="1350" b="0" i="0" dirty="0">
                <a:solidFill>
                  <a:srgbClr val="262626"/>
                </a:solidFill>
                <a:latin typeface="Arial"/>
              </a:rPr>
              <a:t>Momentum receives the same weight for every stock, at every time, in every state of</a:t>
            </a:r>
            <a:r>
              <a:rPr lang="ko-KR" altLang="en-US" sz="1350" dirty="0">
                <a:solidFill>
                  <a:srgbClr val="262626"/>
                </a:solidFill>
                <a:latin typeface="Arial"/>
              </a:rPr>
              <a:t> </a:t>
            </a:r>
            <a:r>
              <a:rPr lang="en-US" altLang="ko-KR" sz="1350" b="0" i="0" dirty="0">
                <a:solidFill>
                  <a:srgbClr val="262626"/>
                </a:solidFill>
                <a:latin typeface="Arial"/>
              </a:rPr>
              <a:t> </a:t>
            </a:r>
            <a:r>
              <a:rPr lang="ko-KR" altLang="en-US" sz="1350" b="0" i="0" dirty="0">
                <a:solidFill>
                  <a:srgbClr val="262626"/>
                </a:solidFill>
                <a:latin typeface="Arial"/>
              </a:rPr>
              <a:t>  </a:t>
            </a:r>
            <a:r>
              <a:rPr sz="1350" b="0" i="0" dirty="0">
                <a:solidFill>
                  <a:srgbClr val="262626"/>
                </a:solidFill>
                <a:latin typeface="Arial"/>
              </a:rPr>
              <a:t> the world</a:t>
            </a:r>
          </a:p>
        </p:txBody>
      </p:sp>
      <p:sp>
        <p:nvSpPr>
          <p:cNvPr id="6" name="Rounded Rectangle 5"/>
          <p:cNvSpPr/>
          <p:nvPr/>
        </p:nvSpPr>
        <p:spPr>
          <a:xfrm>
            <a:off x="4702000" y="1020000"/>
            <a:ext cx="3984800" cy="4550000"/>
          </a:xfrm>
          <a:prstGeom prst="roundRect">
            <a:avLst>
              <a:gd name="adj" fmla="val 6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4702000" y="1020000"/>
            <a:ext cx="3984800" cy="780000"/>
          </a:xfrm>
          <a:prstGeom prst="roundRect">
            <a:avLst>
              <a:gd name="adj" fmla="val 6000"/>
            </a:avLst>
          </a:prstGeom>
          <a:solidFill>
            <a:srgbClr val="1737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indent="0" algn="ctr">
              <a:buNone/>
            </a:pPr>
            <a:r>
              <a:rPr sz="1600" b="1">
                <a:solidFill>
                  <a:srgbClr val="FFFFFF"/>
                </a:solidFill>
                <a:latin typeface="Arial"/>
              </a:rPr>
              <a:t>Possible Nonlinear Rule</a:t>
            </a:r>
          </a:p>
        </p:txBody>
      </p:sp>
      <p:sp>
        <p:nvSpPr>
          <p:cNvPr id="8" name="TextBox 7"/>
          <p:cNvSpPr txBox="1"/>
          <p:nvPr/>
        </p:nvSpPr>
        <p:spPr>
          <a:xfrm>
            <a:off x="4732000" y="1970000"/>
            <a:ext cx="3984800" cy="1345689"/>
          </a:xfrm>
          <a:prstGeom prst="rect">
            <a:avLst/>
          </a:prstGeom>
          <a:noFill/>
        </p:spPr>
        <p:txBody>
          <a:bodyPr wrap="square" lIns="0" tIns="0" rIns="0" bIns="0" anchor="t">
            <a:spAutoFit/>
          </a:bodyPr>
          <a:lstStyle/>
          <a:p>
            <a:pPr marL="274638" indent="-274638" algn="l">
              <a:lnSpc>
                <a:spcPct val="115000"/>
              </a:lnSpc>
              <a:spcBef>
                <a:spcPts val="600"/>
              </a:spcBef>
              <a:spcAft>
                <a:spcPts val="0"/>
              </a:spcAft>
              <a:buNone/>
            </a:pPr>
            <a:r>
              <a:rPr sz="1350" dirty="0">
                <a:solidFill>
                  <a:srgbClr val="4F81BD"/>
                </a:solidFill>
                <a:latin typeface="Arial"/>
              </a:rPr>
              <a:t>■   </a:t>
            </a:r>
            <a:r>
              <a:rPr sz="1350" b="0" i="0" dirty="0">
                <a:solidFill>
                  <a:srgbClr val="262626"/>
                </a:solidFill>
                <a:latin typeface="Arial"/>
              </a:rPr>
              <a:t>Momentum matters more when liquidity is high</a:t>
            </a:r>
          </a:p>
          <a:p>
            <a:pPr marL="274638" indent="-274638" algn="l">
              <a:lnSpc>
                <a:spcPct val="115000"/>
              </a:lnSpc>
              <a:spcBef>
                <a:spcPts val="1600"/>
              </a:spcBef>
              <a:spcAft>
                <a:spcPts val="0"/>
              </a:spcAft>
              <a:buNone/>
            </a:pPr>
            <a:r>
              <a:rPr sz="1350" dirty="0">
                <a:solidFill>
                  <a:srgbClr val="4F81BD"/>
                </a:solidFill>
                <a:latin typeface="Arial"/>
              </a:rPr>
              <a:t>■   </a:t>
            </a:r>
            <a:r>
              <a:rPr sz="1350" b="0" i="0" dirty="0">
                <a:solidFill>
                  <a:srgbClr val="262626"/>
                </a:solidFill>
                <a:latin typeface="Arial"/>
              </a:rPr>
              <a:t>Reversal activates only after an extreme one-month move</a:t>
            </a:r>
          </a:p>
          <a:p>
            <a:pPr marL="274638" indent="-274638" algn="l">
              <a:lnSpc>
                <a:spcPct val="115000"/>
              </a:lnSpc>
              <a:spcBef>
                <a:spcPts val="1600"/>
              </a:spcBef>
              <a:spcAft>
                <a:spcPts val="0"/>
              </a:spcAft>
              <a:buNone/>
            </a:pPr>
            <a:r>
              <a:rPr sz="1350" dirty="0">
                <a:solidFill>
                  <a:srgbClr val="4F81BD"/>
                </a:solidFill>
                <a:latin typeface="Arial"/>
              </a:rPr>
              <a:t>■   </a:t>
            </a:r>
            <a:r>
              <a:rPr sz="1350" b="0" i="0" dirty="0">
                <a:solidFill>
                  <a:srgbClr val="262626"/>
                </a:solidFill>
                <a:latin typeface="Arial"/>
              </a:rPr>
              <a:t>Valuation matters differently across macro states</a:t>
            </a:r>
          </a:p>
        </p:txBody>
      </p:sp>
      <p:sp>
        <p:nvSpPr>
          <p:cNvPr id="9" name="Chevron 8"/>
          <p:cNvSpPr/>
          <p:nvPr/>
        </p:nvSpPr>
        <p:spPr>
          <a:xfrm>
            <a:off x="4412000" y="2900000"/>
            <a:ext cx="320000" cy="600000"/>
          </a:xfrm>
          <a:prstGeom prst="chevron">
            <a:avLst/>
          </a:prstGeom>
          <a:solidFill>
            <a:srgbClr val="4F81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457200" y="6600000"/>
            <a:ext cx="6200000" cy="220000"/>
          </a:xfrm>
          <a:prstGeom prst="rect">
            <a:avLst/>
          </a:prstGeom>
          <a:noFill/>
        </p:spPr>
        <p:txBody>
          <a:bodyPr wrap="none" lIns="0" tIns="0" rIns="0" bIns="0">
            <a:spAutoFit/>
          </a:bodyPr>
          <a:lstStyle/>
          <a:p>
            <a:pPr marL="0" indent="0">
              <a:buNone/>
            </a:pPr>
            <a:r>
              <a:rPr sz="850">
                <a:solidFill>
                  <a:srgbClr val="8C8C8C"/>
                </a:solidFill>
                <a:latin typeface="Arial"/>
              </a:rPr>
              <a:t>Gu, Kelly, and Xiu (2020)  |  Empirical Asset Pricing via Machine Learning</a:t>
            </a:r>
          </a:p>
        </p:txBody>
      </p:sp>
      <p:sp>
        <p:nvSpPr>
          <p:cNvPr id="11" name="TextBox 10"/>
          <p:cNvSpPr txBox="1"/>
          <p:nvPr/>
        </p:nvSpPr>
        <p:spPr>
          <a:xfrm>
            <a:off x="8250000" y="6600000"/>
            <a:ext cx="700000" cy="230000"/>
          </a:xfrm>
          <a:prstGeom prst="rect">
            <a:avLst/>
          </a:prstGeom>
          <a:noFill/>
        </p:spPr>
        <p:txBody>
          <a:bodyPr wrap="none" lIns="0" tIns="0" rIns="0" bIns="0">
            <a:spAutoFit/>
          </a:bodyPr>
          <a:lstStyle/>
          <a:p>
            <a:pPr marL="0" indent="0" algn="r">
              <a:buNone/>
            </a:pPr>
            <a:r>
              <a:rPr sz="1000" b="1">
                <a:solidFill>
                  <a:srgbClr val="595959"/>
                </a:solidFill>
                <a:latin typeface="Arial"/>
              </a:rPr>
              <a:t>19 / 30</a:t>
            </a:r>
          </a:p>
        </p:txBody>
      </p:sp>
    </p:spTree>
    <p:extLst>
      <p:ext uri="{BB962C8B-B14F-4D97-AF65-F5344CB8AC3E}">
        <p14:creationId xmlns:p14="http://schemas.microsoft.com/office/powerpoint/2010/main" val="11075770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D223D722-AB51-4D5E-076B-AF69029210A4}"/>
              </a:ext>
            </a:extLst>
          </p:cNvPr>
          <p:cNvSpPr>
            <a:spLocks noGrp="1"/>
          </p:cNvSpPr>
          <p:nvPr>
            <p:ph type="body" idx="13"/>
          </p:nvPr>
        </p:nvSpPr>
        <p:spPr>
          <a:xfrm>
            <a:off x="107949" y="56129"/>
            <a:ext cx="8784531" cy="549275"/>
          </a:xfrm>
        </p:spPr>
        <p:txBody>
          <a:bodyPr wrap="none" anchor="ctr">
            <a:normAutofit/>
          </a:bodyPr>
          <a:lstStyle/>
          <a:p>
            <a:pPr algn="l">
              <a:defRPr sz="2100" b="1">
                <a:solidFill>
                  <a:srgbClr val="FFFFFF"/>
                </a:solidFill>
                <a:latin typeface="Arial"/>
                <a:ea typeface="Arial"/>
                <a:cs typeface="Arial"/>
              </a:defRPr>
            </a:pPr>
            <a:r>
              <a:rPr sz="2100" b="1">
                <a:solidFill>
                  <a:srgbClr val="FFFFFF"/>
                </a:solidFill>
                <a:latin typeface="Arial"/>
                <a:ea typeface="Arial"/>
                <a:cs typeface="Arial"/>
              </a:rPr>
              <a:t>From Forecasts to Portfolios</a:t>
            </a:r>
            <a:endParaRPr sz="3200"/>
          </a:p>
        </p:txBody>
      </p:sp>
      <p:sp>
        <p:nvSpPr>
          <p:cNvPr id="3" name="TextBox 2"/>
          <p:cNvSpPr txBox="1"/>
          <p:nvPr/>
        </p:nvSpPr>
        <p:spPr>
          <a:xfrm>
            <a:off x="457200" y="1000000"/>
            <a:ext cx="8229600" cy="400000"/>
          </a:xfrm>
          <a:prstGeom prst="rect">
            <a:avLst/>
          </a:prstGeom>
          <a:noFill/>
        </p:spPr>
        <p:txBody>
          <a:bodyPr wrap="square" lIns="0" tIns="0" rIns="0" bIns="0" anchor="t">
            <a:spAutoFit/>
          </a:bodyPr>
          <a:lstStyle/>
          <a:p>
            <a:pPr marL="0" indent="0" algn="ctr">
              <a:spcBef>
                <a:spcPts val="600"/>
              </a:spcBef>
              <a:spcAft>
                <a:spcPts val="0"/>
              </a:spcAft>
              <a:buNone/>
            </a:pPr>
            <a:r>
              <a:rPr sz="1450" b="1" i="0">
                <a:solidFill>
                  <a:srgbClr val="17375E"/>
                </a:solidFill>
                <a:latin typeface="Arial"/>
              </a:rPr>
              <a:t>At each month-end, forecasts become a long-short decile portfolio:</a:t>
            </a:r>
          </a:p>
        </p:txBody>
      </p:sp>
      <p:pic>
        <p:nvPicPr>
          <p:cNvPr id="4" name="Picture 3" descr="fig_flow_portfolio.png"/>
          <p:cNvPicPr>
            <a:picLocks noChangeAspect="1"/>
          </p:cNvPicPr>
          <p:nvPr/>
        </p:nvPicPr>
        <p:blipFill>
          <a:blip r:embed="rId3"/>
          <a:stretch>
            <a:fillRect/>
          </a:stretch>
        </p:blipFill>
        <p:spPr>
          <a:xfrm>
            <a:off x="462000" y="1605660"/>
            <a:ext cx="8220000" cy="1938679"/>
          </a:xfrm>
          <a:prstGeom prst="rect">
            <a:avLst/>
          </a:prstGeom>
        </p:spPr>
      </p:pic>
      <p:sp>
        <p:nvSpPr>
          <p:cNvPr id="5" name="TextBox 4"/>
          <p:cNvSpPr txBox="1"/>
          <p:nvPr/>
        </p:nvSpPr>
        <p:spPr>
          <a:xfrm>
            <a:off x="457200" y="3900000"/>
            <a:ext cx="8229600" cy="1900000"/>
          </a:xfrm>
          <a:prstGeom prst="rect">
            <a:avLst/>
          </a:prstGeom>
          <a:noFill/>
        </p:spPr>
        <p:txBody>
          <a:bodyPr wrap="square" lIns="0" tIns="0" rIns="0" bIns="0" anchor="t">
            <a:spAutoFit/>
          </a:bodyPr>
          <a:lstStyle/>
          <a:p>
            <a:pPr marL="274638" indent="-274638" algn="l">
              <a:spcBef>
                <a:spcPts val="0"/>
              </a:spcBef>
              <a:spcAft>
                <a:spcPts val="0"/>
              </a:spcAft>
              <a:buNone/>
            </a:pPr>
            <a:r>
              <a:rPr sz="1350">
                <a:solidFill>
                  <a:srgbClr val="4F81BD"/>
                </a:solidFill>
                <a:latin typeface="Arial"/>
              </a:rPr>
              <a:t>■   </a:t>
            </a:r>
            <a:r>
              <a:rPr sz="1350" b="0" i="0">
                <a:solidFill>
                  <a:srgbClr val="262626"/>
                </a:solidFill>
                <a:latin typeface="Arial"/>
              </a:rPr>
              <a:t>Carried out only within the 1987–2016 out-of-sample window</a:t>
            </a:r>
          </a:p>
          <a:p>
            <a:pPr marL="274638" indent="-274638" algn="l">
              <a:spcBef>
                <a:spcPts val="1200"/>
              </a:spcBef>
              <a:spcAft>
                <a:spcPts val="0"/>
              </a:spcAft>
              <a:buNone/>
            </a:pPr>
            <a:r>
              <a:rPr sz="1350">
                <a:solidFill>
                  <a:srgbClr val="4F81BD"/>
                </a:solidFill>
                <a:latin typeface="Arial"/>
              </a:rPr>
              <a:t>■   </a:t>
            </a:r>
            <a:r>
              <a:rPr sz="1350" b="0" i="0">
                <a:solidFill>
                  <a:srgbClr val="262626"/>
                </a:solidFill>
                <a:latin typeface="Arial"/>
              </a:rPr>
              <a:t>Main results are value weighted; equal-weight results are reported alongside</a:t>
            </a:r>
          </a:p>
        </p:txBody>
      </p:sp>
      <p:sp>
        <p:nvSpPr>
          <p:cNvPr id="6" name="TextBox 5"/>
          <p:cNvSpPr txBox="1"/>
          <p:nvPr/>
        </p:nvSpPr>
        <p:spPr>
          <a:xfrm>
            <a:off x="457200" y="6600000"/>
            <a:ext cx="6200000" cy="220000"/>
          </a:xfrm>
          <a:prstGeom prst="rect">
            <a:avLst/>
          </a:prstGeom>
          <a:noFill/>
        </p:spPr>
        <p:txBody>
          <a:bodyPr wrap="none" lIns="0" tIns="0" rIns="0" bIns="0">
            <a:spAutoFit/>
          </a:bodyPr>
          <a:lstStyle/>
          <a:p>
            <a:pPr marL="0" indent="0">
              <a:buNone/>
            </a:pPr>
            <a:r>
              <a:rPr sz="850">
                <a:solidFill>
                  <a:srgbClr val="8C8C8C"/>
                </a:solidFill>
                <a:latin typeface="Arial"/>
              </a:rPr>
              <a:t>Gu, Kelly, and Xiu (2020)  |  Empirical Asset Pricing via Machine Learning</a:t>
            </a:r>
          </a:p>
        </p:txBody>
      </p:sp>
      <p:sp>
        <p:nvSpPr>
          <p:cNvPr id="7" name="TextBox 6"/>
          <p:cNvSpPr txBox="1"/>
          <p:nvPr/>
        </p:nvSpPr>
        <p:spPr>
          <a:xfrm>
            <a:off x="8250000" y="6600000"/>
            <a:ext cx="700000" cy="230000"/>
          </a:xfrm>
          <a:prstGeom prst="rect">
            <a:avLst/>
          </a:prstGeom>
          <a:noFill/>
        </p:spPr>
        <p:txBody>
          <a:bodyPr wrap="none" lIns="0" tIns="0" rIns="0" bIns="0">
            <a:spAutoFit/>
          </a:bodyPr>
          <a:lstStyle/>
          <a:p>
            <a:pPr marL="0" indent="0" algn="r">
              <a:buNone/>
            </a:pPr>
            <a:r>
              <a:rPr sz="1000" b="1">
                <a:solidFill>
                  <a:srgbClr val="595959"/>
                </a:solidFill>
                <a:latin typeface="Arial"/>
              </a:rPr>
              <a:t>20 / 30</a:t>
            </a:r>
          </a:p>
        </p:txBody>
      </p:sp>
    </p:spTree>
    <p:extLst>
      <p:ext uri="{BB962C8B-B14F-4D97-AF65-F5344CB8AC3E}">
        <p14:creationId xmlns:p14="http://schemas.microsoft.com/office/powerpoint/2010/main" val="16114520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7EF838B0-B295-83FD-208B-FECDCBFC72AE}"/>
              </a:ext>
            </a:extLst>
          </p:cNvPr>
          <p:cNvSpPr>
            <a:spLocks noGrp="1"/>
          </p:cNvSpPr>
          <p:nvPr>
            <p:ph type="body" idx="13"/>
          </p:nvPr>
        </p:nvSpPr>
        <p:spPr>
          <a:xfrm>
            <a:off x="107949" y="56129"/>
            <a:ext cx="8784531" cy="549275"/>
          </a:xfrm>
        </p:spPr>
        <p:txBody>
          <a:bodyPr wrap="none" anchor="ctr">
            <a:normAutofit/>
          </a:bodyPr>
          <a:lstStyle/>
          <a:p>
            <a:pPr algn="l">
              <a:lnSpc>
                <a:spcPct val="90000"/>
              </a:lnSpc>
              <a:buNone/>
              <a:defRPr sz="2100" b="1">
                <a:solidFill>
                  <a:srgbClr val="FFFFFF"/>
                </a:solidFill>
                <a:latin typeface="Arial"/>
                <a:ea typeface="Arial"/>
                <a:cs typeface="Arial"/>
              </a:defRPr>
            </a:pPr>
            <a:r>
              <a:rPr sz="2100" b="1">
                <a:solidFill>
                  <a:srgbClr val="FFFFFF"/>
                </a:solidFill>
                <a:latin typeface="Arial"/>
                <a:ea typeface="Arial"/>
                <a:cs typeface="Arial"/>
              </a:rPr>
              <a:t>Neural Networks Lead Portfolio Spreads</a:t>
            </a:r>
            <a:endParaRPr/>
          </a:p>
        </p:txBody>
      </p:sp>
      <p:sp>
        <p:nvSpPr>
          <p:cNvPr id="29" name="Slide body">
            <a:extLst>
              <a:ext uri="{FF2B5EF4-FFF2-40B4-BE49-F238E27FC236}">
                <a16:creationId xmlns:a16="http://schemas.microsoft.com/office/drawing/2014/main" id="{55F62F29-18B3-490C-9146-6FE5E3A1754C}"/>
              </a:ext>
            </a:extLst>
          </p:cNvPr>
          <p:cNvSpPr>
            <a:spLocks noGrp="1"/>
          </p:cNvSpPr>
          <p:nvPr/>
        </p:nvSpPr>
        <p:spPr>
          <a:xfrm>
            <a:off x="456371" y="5112319"/>
            <a:ext cx="8229599" cy="1689551"/>
          </a:xfrm>
          <a:prstGeom prst="rect">
            <a:avLst/>
          </a:prstGeom>
          <a:noFill/>
          <a:ln w="0">
            <a:noFill/>
            <a:prstDash val="solid"/>
          </a:ln>
        </p:spPr>
        <p:txBody>
          <a:bodyPr wrap="square" anchor="t">
            <a:noAutofit/>
          </a:bodyPr>
          <a:lstStyle/>
          <a:p>
            <a:pPr algn="l">
              <a:defRPr sz="1275" b="0">
                <a:solidFill>
                  <a:srgbClr val="000000"/>
                </a:solidFill>
                <a:latin typeface="Arial"/>
                <a:ea typeface="Arial"/>
                <a:cs typeface="Arial"/>
              </a:defRPr>
            </a:pPr>
            <a:r>
              <a:rPr sz="1275" b="0">
                <a:solidFill>
                  <a:srgbClr val="000000"/>
                </a:solidFill>
                <a:latin typeface="Arial"/>
                <a:ea typeface="Arial"/>
                <a:cs typeface="Arial"/>
              </a:rPr>
              <a:t>Value-weighted high-minus-low portfolios, 1987-2016</a:t>
            </a:r>
          </a:p>
          <a:p>
            <a:endParaRPr sz="1275" b="0">
              <a:solidFill>
                <a:srgbClr val="000000"/>
              </a:solidFill>
              <a:latin typeface="Arial"/>
              <a:ea typeface="Arial"/>
              <a:cs typeface="Arial"/>
            </a:endParaRPr>
          </a:p>
          <a:p>
            <a:pPr algn="l">
              <a:defRPr sz="1275" b="0">
                <a:solidFill>
                  <a:srgbClr val="000000"/>
                </a:solidFill>
                <a:latin typeface="Arial"/>
                <a:ea typeface="Arial"/>
                <a:cs typeface="Arial"/>
              </a:defRPr>
            </a:pPr>
            <a:r>
              <a:rPr sz="1275" b="0">
                <a:solidFill>
                  <a:srgbClr val="000000"/>
                </a:solidFill>
                <a:latin typeface="Arial"/>
                <a:ea typeface="Arial"/>
                <a:cs typeface="Arial"/>
              </a:rPr>
              <a:t>Economic performance broadly follows predictive performance.</a:t>
            </a:r>
          </a:p>
          <a:p>
            <a:pPr algn="l">
              <a:defRPr sz="1275" b="0">
                <a:solidFill>
                  <a:srgbClr val="000000"/>
                </a:solidFill>
                <a:latin typeface="Arial"/>
                <a:ea typeface="Arial"/>
                <a:cs typeface="Arial"/>
              </a:defRPr>
            </a:pPr>
            <a:r>
              <a:rPr sz="1275" b="0">
                <a:solidFill>
                  <a:srgbClr val="000000"/>
                </a:solidFill>
                <a:latin typeface="Arial"/>
                <a:ea typeface="Arial"/>
                <a:cs typeface="Arial"/>
              </a:rPr>
              <a:t>Reported returns are gross of transaction costs.</a:t>
            </a:r>
          </a:p>
        </p:txBody>
      </p:sp>
      <p:graphicFrame>
        <p:nvGraphicFramePr>
          <p:cNvPr id="33" name="표 32"/>
          <p:cNvGraphicFramePr/>
          <p:nvPr/>
        </p:nvGraphicFramePr>
        <p:xfrm>
          <a:off x="456371" y="844076"/>
          <a:ext cx="8229600" cy="3858124"/>
        </p:xfrm>
        <a:graphic>
          <a:graphicData uri="http://schemas.openxmlformats.org/drawingml/2006/table">
            <a:tbl>
              <a:tblPr firstRow="1" bandRow="1"/>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964531">
                <a:tc>
                  <a:txBody>
                    <a:bodyPr/>
                    <a:lstStyle/>
                    <a:p>
                      <a:pPr algn="ctr"/>
                      <a:r>
                        <a:rPr sz="1200" b="1">
                          <a:solidFill>
                            <a:srgbClr val="FFFFFF"/>
                          </a:solidFill>
                          <a:latin typeface="Arial"/>
                          <a:ea typeface="Arial"/>
                          <a:cs typeface="Arial"/>
                        </a:rPr>
                        <a:t>Model</a:t>
                      </a:r>
                    </a:p>
                  </a:txBody>
                  <a:tcPr marL="76200" marR="76200" marT="76200" marB="76200" anchor="ctr">
                    <a:solidFill>
                      <a:srgbClr val="214F7E"/>
                    </a:solidFill>
                  </a:tcPr>
                </a:tc>
                <a:tc>
                  <a:txBody>
                    <a:bodyPr/>
                    <a:lstStyle/>
                    <a:p>
                      <a:pPr algn="ctr"/>
                      <a:r>
                        <a:rPr sz="1200" b="1">
                          <a:solidFill>
                            <a:srgbClr val="FFFFFF"/>
                          </a:solidFill>
                          <a:latin typeface="Arial"/>
                          <a:ea typeface="Arial"/>
                          <a:cs typeface="Arial"/>
                        </a:rPr>
                        <a:t>Monthly H-L return</a:t>
                      </a:r>
                    </a:p>
                  </a:txBody>
                  <a:tcPr marL="76200" marR="76200" marT="76200" marB="76200" anchor="ctr">
                    <a:solidFill>
                      <a:srgbClr val="214F7E"/>
                    </a:solidFill>
                  </a:tcPr>
                </a:tc>
                <a:tc>
                  <a:txBody>
                    <a:bodyPr/>
                    <a:lstStyle/>
                    <a:p>
                      <a:pPr algn="ctr"/>
                      <a:r>
                        <a:rPr sz="1200" b="1">
                          <a:solidFill>
                            <a:srgbClr val="FFFFFF"/>
                          </a:solidFill>
                          <a:latin typeface="Arial"/>
                          <a:ea typeface="Arial"/>
                          <a:cs typeface="Arial"/>
                        </a:rPr>
                        <a:t>Annualized SR</a:t>
                      </a:r>
                    </a:p>
                  </a:txBody>
                  <a:tcPr marL="76200" marR="76200" marT="76200" marB="76200" anchor="ctr">
                    <a:solidFill>
                      <a:srgbClr val="214F7E"/>
                    </a:solidFill>
                  </a:tcPr>
                </a:tc>
                <a:extLst>
                  <a:ext uri="{0D108BD9-81ED-4DB2-BD59-A6C34878D82A}">
                    <a16:rowId xmlns:a16="http://schemas.microsoft.com/office/drawing/2014/main" val="10000"/>
                  </a:ext>
                </a:extLst>
              </a:tr>
              <a:tr h="964531">
                <a:tc>
                  <a:txBody>
                    <a:bodyPr/>
                    <a:lstStyle/>
                    <a:p>
                      <a:pPr algn="ctr"/>
                      <a:r>
                        <a:rPr sz="1200">
                          <a:solidFill>
                            <a:srgbClr val="1E2D3D"/>
                          </a:solidFill>
                          <a:latin typeface="Arial"/>
                          <a:ea typeface="Arial"/>
                          <a:cs typeface="Arial"/>
                        </a:rPr>
                        <a:t>GBRT + Huber</a:t>
                      </a:r>
                    </a:p>
                  </a:txBody>
                  <a:tcPr marL="76200" marR="76200" marT="76200" marB="76200" anchor="ctr"/>
                </a:tc>
                <a:tc>
                  <a:txBody>
                    <a:bodyPr/>
                    <a:lstStyle/>
                    <a:p>
                      <a:pPr algn="ctr"/>
                      <a:r>
                        <a:rPr sz="1200">
                          <a:solidFill>
                            <a:srgbClr val="1E2D3D"/>
                          </a:solidFill>
                          <a:latin typeface="Arial"/>
                          <a:ea typeface="Arial"/>
                          <a:cs typeface="Arial"/>
                        </a:rPr>
                        <a:t>0.99%</a:t>
                      </a:r>
                    </a:p>
                  </a:txBody>
                  <a:tcPr marL="76200" marR="76200" marT="76200" marB="76200" anchor="ctr"/>
                </a:tc>
                <a:tc>
                  <a:txBody>
                    <a:bodyPr/>
                    <a:lstStyle/>
                    <a:p>
                      <a:pPr algn="ctr"/>
                      <a:r>
                        <a:rPr sz="1200">
                          <a:solidFill>
                            <a:srgbClr val="1E2D3D"/>
                          </a:solidFill>
                          <a:latin typeface="Arial"/>
                          <a:ea typeface="Arial"/>
                          <a:cs typeface="Arial"/>
                        </a:rPr>
                        <a:t>0.81</a:t>
                      </a:r>
                    </a:p>
                  </a:txBody>
                  <a:tcPr marL="76200" marR="76200" marT="76200" marB="76200" anchor="ctr"/>
                </a:tc>
                <a:extLst>
                  <a:ext uri="{0D108BD9-81ED-4DB2-BD59-A6C34878D82A}">
                    <a16:rowId xmlns:a16="http://schemas.microsoft.com/office/drawing/2014/main" val="10001"/>
                  </a:ext>
                </a:extLst>
              </a:tr>
              <a:tr h="964531">
                <a:tc>
                  <a:txBody>
                    <a:bodyPr/>
                    <a:lstStyle/>
                    <a:p>
                      <a:pPr algn="ctr"/>
                      <a:r>
                        <a:rPr sz="1200">
                          <a:solidFill>
                            <a:srgbClr val="1E2D3D"/>
                          </a:solidFill>
                          <a:latin typeface="Arial"/>
                          <a:ea typeface="Arial"/>
                          <a:cs typeface="Arial"/>
                        </a:rPr>
                        <a:t>NN3</a:t>
                      </a:r>
                    </a:p>
                  </a:txBody>
                  <a:tcPr marL="76200" marR="76200" marT="76200" marB="76200" anchor="ctr"/>
                </a:tc>
                <a:tc>
                  <a:txBody>
                    <a:bodyPr/>
                    <a:lstStyle/>
                    <a:p>
                      <a:pPr algn="ctr"/>
                      <a:r>
                        <a:rPr sz="1200">
                          <a:solidFill>
                            <a:srgbClr val="1E2D3D"/>
                          </a:solidFill>
                          <a:latin typeface="Arial"/>
                          <a:ea typeface="Arial"/>
                          <a:cs typeface="Arial"/>
                        </a:rPr>
                        <a:t>2.12%</a:t>
                      </a:r>
                    </a:p>
                  </a:txBody>
                  <a:tcPr marL="76200" marR="76200" marT="76200" marB="76200" anchor="ctr"/>
                </a:tc>
                <a:tc>
                  <a:txBody>
                    <a:bodyPr/>
                    <a:lstStyle/>
                    <a:p>
                      <a:pPr algn="ctr"/>
                      <a:r>
                        <a:rPr sz="1200">
                          <a:solidFill>
                            <a:srgbClr val="1E2D3D"/>
                          </a:solidFill>
                          <a:latin typeface="Arial"/>
                          <a:ea typeface="Arial"/>
                          <a:cs typeface="Arial"/>
                        </a:rPr>
                        <a:t>1.20</a:t>
                      </a:r>
                    </a:p>
                  </a:txBody>
                  <a:tcPr marL="76200" marR="76200" marT="76200" marB="76200" anchor="ctr"/>
                </a:tc>
                <a:extLst>
                  <a:ext uri="{0D108BD9-81ED-4DB2-BD59-A6C34878D82A}">
                    <a16:rowId xmlns:a16="http://schemas.microsoft.com/office/drawing/2014/main" val="10002"/>
                  </a:ext>
                </a:extLst>
              </a:tr>
              <a:tr h="964531">
                <a:tc>
                  <a:txBody>
                    <a:bodyPr/>
                    <a:lstStyle/>
                    <a:p>
                      <a:pPr algn="ctr"/>
                      <a:r>
                        <a:rPr sz="1200">
                          <a:solidFill>
                            <a:srgbClr val="1E2D3D"/>
                          </a:solidFill>
                          <a:latin typeface="Arial"/>
                          <a:ea typeface="Arial"/>
                          <a:cs typeface="Arial"/>
                        </a:rPr>
                        <a:t>NN4</a:t>
                      </a:r>
                    </a:p>
                  </a:txBody>
                  <a:tcPr marL="76200" marR="76200" marT="76200" marB="76200" anchor="ctr"/>
                </a:tc>
                <a:tc>
                  <a:txBody>
                    <a:bodyPr/>
                    <a:lstStyle/>
                    <a:p>
                      <a:pPr algn="ctr"/>
                      <a:r>
                        <a:rPr sz="1200">
                          <a:solidFill>
                            <a:srgbClr val="1E2D3D"/>
                          </a:solidFill>
                          <a:latin typeface="Arial"/>
                          <a:ea typeface="Arial"/>
                          <a:cs typeface="Arial"/>
                        </a:rPr>
                        <a:t>2.26%</a:t>
                      </a:r>
                    </a:p>
                  </a:txBody>
                  <a:tcPr marL="76200" marR="76200" marT="76200" marB="76200" anchor="ctr"/>
                </a:tc>
                <a:tc>
                  <a:txBody>
                    <a:bodyPr/>
                    <a:lstStyle/>
                    <a:p>
                      <a:pPr algn="ctr"/>
                      <a:r>
                        <a:rPr sz="1200">
                          <a:solidFill>
                            <a:srgbClr val="1E2D3D"/>
                          </a:solidFill>
                          <a:latin typeface="Arial"/>
                          <a:ea typeface="Arial"/>
                          <a:cs typeface="Arial"/>
                        </a:rPr>
                        <a:t>1.35</a:t>
                      </a:r>
                    </a:p>
                  </a:txBody>
                  <a:tcPr marL="76200" marR="76200" marT="76200" marB="76200" anchor="ctr"/>
                </a:tc>
                <a:extLst>
                  <a:ext uri="{0D108BD9-81ED-4DB2-BD59-A6C34878D82A}">
                    <a16:rowId xmlns:a16="http://schemas.microsoft.com/office/drawing/2014/main" val="10003"/>
                  </a:ext>
                </a:extLst>
              </a:tr>
            </a:tbl>
          </a:graphicData>
        </a:graphic>
      </p:graphicFrame>
      <p:sp>
        <p:nvSpPr>
          <p:cNvPr id="34" name="TextBox 33"/>
          <p:cNvSpPr txBox="1"/>
          <p:nvPr/>
        </p:nvSpPr>
        <p:spPr>
          <a:xfrm>
            <a:off x="457200" y="6600000"/>
            <a:ext cx="6200000" cy="220000"/>
          </a:xfrm>
          <a:prstGeom prst="rect">
            <a:avLst/>
          </a:prstGeom>
          <a:noFill/>
        </p:spPr>
        <p:txBody>
          <a:bodyPr wrap="none" lIns="0" tIns="0" rIns="0" bIns="0">
            <a:spAutoFit/>
          </a:bodyPr>
          <a:lstStyle/>
          <a:p>
            <a:pPr marL="0" indent="0">
              <a:buNone/>
            </a:pPr>
            <a:r>
              <a:rPr sz="850">
                <a:solidFill>
                  <a:srgbClr val="8C8C8C"/>
                </a:solidFill>
                <a:latin typeface="Arial"/>
              </a:rPr>
              <a:t>Gu, Kelly, and Xiu (2020)  |  Empirical Asset Pricing via Machine Learning</a:t>
            </a:r>
          </a:p>
        </p:txBody>
      </p:sp>
      <p:sp>
        <p:nvSpPr>
          <p:cNvPr id="35" name="TextBox 34"/>
          <p:cNvSpPr txBox="1"/>
          <p:nvPr/>
        </p:nvSpPr>
        <p:spPr>
          <a:xfrm>
            <a:off x="8250000" y="6600000"/>
            <a:ext cx="700000" cy="230000"/>
          </a:xfrm>
          <a:prstGeom prst="rect">
            <a:avLst/>
          </a:prstGeom>
          <a:noFill/>
        </p:spPr>
        <p:txBody>
          <a:bodyPr wrap="none" lIns="0" tIns="0" rIns="0" bIns="0">
            <a:spAutoFit/>
          </a:bodyPr>
          <a:lstStyle/>
          <a:p>
            <a:pPr marL="0" indent="0" algn="r">
              <a:buNone/>
            </a:pPr>
            <a:r>
              <a:rPr sz="1000" b="1">
                <a:solidFill>
                  <a:srgbClr val="595959"/>
                </a:solidFill>
                <a:latin typeface="Arial"/>
              </a:rPr>
              <a:t>21 / 30</a:t>
            </a:r>
          </a:p>
        </p:txBody>
      </p:sp>
    </p:spTree>
    <p:extLst>
      <p:ext uri="{BB962C8B-B14F-4D97-AF65-F5344CB8AC3E}">
        <p14:creationId xmlns:p14="http://schemas.microsoft.com/office/powerpoint/2010/main" val="1797101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7EF838B0-B295-83FD-208B-FECDCBFC72AE}"/>
              </a:ext>
            </a:extLst>
          </p:cNvPr>
          <p:cNvSpPr>
            <a:spLocks noGrp="1"/>
          </p:cNvSpPr>
          <p:nvPr>
            <p:ph type="body" idx="13"/>
          </p:nvPr>
        </p:nvSpPr>
        <p:spPr>
          <a:xfrm>
            <a:off x="107949" y="56129"/>
            <a:ext cx="8784531" cy="549275"/>
          </a:xfrm>
        </p:spPr>
        <p:txBody>
          <a:bodyPr wrap="none" anchor="ctr">
            <a:normAutofit/>
          </a:bodyPr>
          <a:lstStyle/>
          <a:p>
            <a:pPr algn="l">
              <a:lnSpc>
                <a:spcPct val="90000"/>
              </a:lnSpc>
              <a:buNone/>
              <a:defRPr sz="2100" b="1">
                <a:solidFill>
                  <a:srgbClr val="FFFFFF"/>
                </a:solidFill>
                <a:latin typeface="Arial"/>
                <a:ea typeface="Arial"/>
                <a:cs typeface="Arial"/>
              </a:defRPr>
            </a:pPr>
            <a:r>
              <a:rPr sz="2100" b="1">
                <a:solidFill>
                  <a:srgbClr val="FFFFFF"/>
                </a:solidFill>
                <a:latin typeface="Arial"/>
                <a:ea typeface="Arial"/>
                <a:cs typeface="Arial"/>
              </a:rPr>
              <a:t>Alpha Is Significant, but Turnover Is High</a:t>
            </a:r>
            <a:endParaRPr/>
          </a:p>
        </p:txBody>
      </p:sp>
      <p:sp>
        <p:nvSpPr>
          <p:cNvPr id="29" name="Slide body">
            <a:extLst>
              <a:ext uri="{FF2B5EF4-FFF2-40B4-BE49-F238E27FC236}">
                <a16:creationId xmlns:a16="http://schemas.microsoft.com/office/drawing/2014/main" id="{19C87216-AC8C-47E1-84FA-61A14EF40E04}"/>
              </a:ext>
            </a:extLst>
          </p:cNvPr>
          <p:cNvSpPr>
            <a:spLocks noGrp="1"/>
          </p:cNvSpPr>
          <p:nvPr/>
        </p:nvSpPr>
        <p:spPr>
          <a:xfrm>
            <a:off x="456371" y="5112319"/>
            <a:ext cx="8229599" cy="1689551"/>
          </a:xfrm>
          <a:prstGeom prst="rect">
            <a:avLst/>
          </a:prstGeom>
          <a:noFill/>
          <a:ln w="0">
            <a:noFill/>
            <a:prstDash val="solid"/>
          </a:ln>
        </p:spPr>
        <p:txBody>
          <a:bodyPr wrap="square" anchor="t">
            <a:noAutofit/>
          </a:bodyPr>
          <a:lstStyle/>
          <a:p>
            <a:pPr algn="l">
              <a:defRPr sz="1275" b="0">
                <a:solidFill>
                  <a:srgbClr val="000000"/>
                </a:solidFill>
                <a:latin typeface="Arial"/>
                <a:ea typeface="Arial"/>
                <a:cs typeface="Arial"/>
              </a:defRPr>
            </a:pPr>
            <a:r>
              <a:rPr sz="1400" b="0" dirty="0">
                <a:solidFill>
                  <a:srgbClr val="000000"/>
                </a:solidFill>
                <a:latin typeface="Arial"/>
                <a:ea typeface="Arial"/>
                <a:cs typeface="Arial"/>
              </a:rPr>
              <a:t>Value-weighted high-minus-low portfolios</a:t>
            </a:r>
            <a:endParaRPr lang="en-US" sz="1400" b="0" dirty="0">
              <a:solidFill>
                <a:srgbClr val="000000"/>
              </a:solidFill>
              <a:latin typeface="Arial"/>
              <a:ea typeface="Arial"/>
              <a:cs typeface="Arial"/>
            </a:endParaRPr>
          </a:p>
          <a:p>
            <a:pPr algn="l">
              <a:defRPr sz="1275" b="0">
                <a:solidFill>
                  <a:srgbClr val="000000"/>
                </a:solidFill>
                <a:latin typeface="Arial"/>
                <a:ea typeface="Arial"/>
                <a:cs typeface="Arial"/>
              </a:defRPr>
            </a:pPr>
            <a:endParaRPr sz="1400" b="0" dirty="0">
              <a:solidFill>
                <a:srgbClr val="000000"/>
              </a:solidFill>
              <a:latin typeface="Arial"/>
              <a:ea typeface="Arial"/>
              <a:cs typeface="Arial"/>
            </a:endParaRPr>
          </a:p>
          <a:p>
            <a:pPr algn="l">
              <a:defRPr sz="1275" b="0">
                <a:solidFill>
                  <a:srgbClr val="000000"/>
                </a:solidFill>
                <a:latin typeface="Arial"/>
                <a:ea typeface="Arial"/>
                <a:cs typeface="Arial"/>
              </a:defRPr>
            </a:pPr>
            <a:r>
              <a:rPr sz="1400" b="0" dirty="0">
                <a:solidFill>
                  <a:srgbClr val="000000"/>
                </a:solidFill>
                <a:latin typeface="Arial"/>
                <a:ea typeface="Arial"/>
                <a:cs typeface="Arial"/>
              </a:rPr>
              <a:t>FF5 + momentum does not explain the spread</a:t>
            </a:r>
            <a:r>
              <a:rPr lang="en-US" altLang="ko-KR" sz="1400" b="0" dirty="0">
                <a:solidFill>
                  <a:srgbClr val="000000"/>
                </a:solidFill>
                <a:latin typeface="Arial"/>
                <a:ea typeface="Arial"/>
                <a:cs typeface="Arial"/>
              </a:rPr>
              <a:t>.</a:t>
            </a:r>
          </a:p>
          <a:p>
            <a:pPr algn="l">
              <a:defRPr sz="1275" b="0">
                <a:solidFill>
                  <a:srgbClr val="000000"/>
                </a:solidFill>
                <a:latin typeface="Arial"/>
                <a:ea typeface="Arial"/>
                <a:cs typeface="Arial"/>
              </a:defRPr>
            </a:pPr>
            <a:endParaRPr sz="1400" b="0" dirty="0">
              <a:solidFill>
                <a:srgbClr val="000000"/>
              </a:solidFill>
              <a:latin typeface="Arial"/>
              <a:ea typeface="Arial"/>
              <a:cs typeface="Arial"/>
            </a:endParaRPr>
          </a:p>
          <a:p>
            <a:pPr algn="l">
              <a:defRPr sz="1275" b="0">
                <a:solidFill>
                  <a:srgbClr val="000000"/>
                </a:solidFill>
                <a:latin typeface="Arial"/>
                <a:ea typeface="Arial"/>
                <a:cs typeface="Arial"/>
              </a:defRPr>
            </a:pPr>
            <a:r>
              <a:rPr sz="1400" b="0" dirty="0">
                <a:solidFill>
                  <a:srgbClr val="000000"/>
                </a:solidFill>
                <a:latin typeface="Arial"/>
                <a:ea typeface="Arial"/>
                <a:cs typeface="Arial"/>
              </a:rPr>
              <a:t>High turnover and drawdowns raise implementation concerns.</a:t>
            </a:r>
          </a:p>
        </p:txBody>
      </p:sp>
      <p:graphicFrame>
        <p:nvGraphicFramePr>
          <p:cNvPr id="33" name="표 32"/>
          <p:cNvGraphicFramePr/>
          <p:nvPr>
            <p:extLst>
              <p:ext uri="{D42A27DB-BD31-4B8C-83A1-F6EECF244321}">
                <p14:modId xmlns:p14="http://schemas.microsoft.com/office/powerpoint/2010/main" val="2739795493"/>
              </p:ext>
            </p:extLst>
          </p:nvPr>
        </p:nvGraphicFramePr>
        <p:xfrm>
          <a:off x="456371" y="844076"/>
          <a:ext cx="8229600" cy="3858123"/>
        </p:xfrm>
        <a:graphic>
          <a:graphicData uri="http://schemas.openxmlformats.org/drawingml/2006/table">
            <a:tbl>
              <a:tblPr firstRow="1" bandRow="1"/>
              <a:tblGrid>
                <a:gridCol w="164592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gridCol w="1645920">
                  <a:extLst>
                    <a:ext uri="{9D8B030D-6E8A-4147-A177-3AD203B41FA5}">
                      <a16:colId xmlns:a16="http://schemas.microsoft.com/office/drawing/2014/main" val="20003"/>
                    </a:ext>
                  </a:extLst>
                </a:gridCol>
                <a:gridCol w="1645920">
                  <a:extLst>
                    <a:ext uri="{9D8B030D-6E8A-4147-A177-3AD203B41FA5}">
                      <a16:colId xmlns:a16="http://schemas.microsoft.com/office/drawing/2014/main" val="20004"/>
                    </a:ext>
                  </a:extLst>
                </a:gridCol>
              </a:tblGrid>
              <a:tr h="1286041">
                <a:tc>
                  <a:txBody>
                    <a:bodyPr/>
                    <a:lstStyle/>
                    <a:p>
                      <a:pPr algn="ctr"/>
                      <a:r>
                        <a:rPr sz="1400" b="1" dirty="0">
                          <a:solidFill>
                            <a:srgbClr val="FFFFFF"/>
                          </a:solidFill>
                          <a:latin typeface="Arial"/>
                          <a:ea typeface="Arial"/>
                          <a:cs typeface="Arial"/>
                        </a:rPr>
                        <a:t>Model</a:t>
                      </a:r>
                    </a:p>
                  </a:txBody>
                  <a:tcPr marL="76200" marR="76200" marT="76200" marB="76200" anchor="ctr">
                    <a:solidFill>
                      <a:srgbClr val="214F7E"/>
                    </a:solidFill>
                  </a:tcPr>
                </a:tc>
                <a:tc>
                  <a:txBody>
                    <a:bodyPr/>
                    <a:lstStyle/>
                    <a:p>
                      <a:pPr algn="ctr"/>
                      <a:r>
                        <a:rPr sz="1400" b="1">
                          <a:solidFill>
                            <a:srgbClr val="FFFFFF"/>
                          </a:solidFill>
                          <a:latin typeface="Arial"/>
                          <a:ea typeface="Arial"/>
                          <a:cs typeface="Arial"/>
                        </a:rPr>
                        <a:t>FF5+Mom alpha</a:t>
                      </a:r>
                    </a:p>
                  </a:txBody>
                  <a:tcPr marL="76200" marR="76200" marT="76200" marB="76200" anchor="ctr">
                    <a:solidFill>
                      <a:srgbClr val="214F7E"/>
                    </a:solidFill>
                  </a:tcPr>
                </a:tc>
                <a:tc>
                  <a:txBody>
                    <a:bodyPr/>
                    <a:lstStyle/>
                    <a:p>
                      <a:pPr algn="ctr"/>
                      <a:r>
                        <a:rPr sz="1400" b="1">
                          <a:solidFill>
                            <a:srgbClr val="FFFFFF"/>
                          </a:solidFill>
                          <a:latin typeface="Arial"/>
                          <a:ea typeface="Arial"/>
                          <a:cs typeface="Arial"/>
                        </a:rPr>
                        <a:t>t-stat</a:t>
                      </a:r>
                    </a:p>
                  </a:txBody>
                  <a:tcPr marL="76200" marR="76200" marT="76200" marB="76200" anchor="ctr">
                    <a:solidFill>
                      <a:srgbClr val="214F7E"/>
                    </a:solidFill>
                  </a:tcPr>
                </a:tc>
                <a:tc>
                  <a:txBody>
                    <a:bodyPr/>
                    <a:lstStyle/>
                    <a:p>
                      <a:pPr algn="ctr"/>
                      <a:r>
                        <a:rPr sz="1400" b="1">
                          <a:solidFill>
                            <a:srgbClr val="FFFFFF"/>
                          </a:solidFill>
                          <a:latin typeface="Arial"/>
                          <a:ea typeface="Arial"/>
                          <a:cs typeface="Arial"/>
                        </a:rPr>
                        <a:t>Turnover</a:t>
                      </a:r>
                    </a:p>
                  </a:txBody>
                  <a:tcPr marL="76200" marR="76200" marT="76200" marB="76200" anchor="ctr">
                    <a:solidFill>
                      <a:srgbClr val="214F7E"/>
                    </a:solidFill>
                  </a:tcPr>
                </a:tc>
                <a:tc>
                  <a:txBody>
                    <a:bodyPr/>
                    <a:lstStyle/>
                    <a:p>
                      <a:pPr algn="ctr"/>
                      <a:r>
                        <a:rPr sz="1400" b="1">
                          <a:solidFill>
                            <a:srgbClr val="FFFFFF"/>
                          </a:solidFill>
                          <a:latin typeface="Arial"/>
                          <a:ea typeface="Arial"/>
                          <a:cs typeface="Arial"/>
                        </a:rPr>
                        <a:t>Max DD</a:t>
                      </a:r>
                    </a:p>
                  </a:txBody>
                  <a:tcPr marL="76200" marR="76200" marT="76200" marB="76200" anchor="ctr">
                    <a:solidFill>
                      <a:srgbClr val="214F7E"/>
                    </a:solidFill>
                  </a:tcPr>
                </a:tc>
                <a:extLst>
                  <a:ext uri="{0D108BD9-81ED-4DB2-BD59-A6C34878D82A}">
                    <a16:rowId xmlns:a16="http://schemas.microsoft.com/office/drawing/2014/main" val="10000"/>
                  </a:ext>
                </a:extLst>
              </a:tr>
              <a:tr h="1286041">
                <a:tc>
                  <a:txBody>
                    <a:bodyPr/>
                    <a:lstStyle/>
                    <a:p>
                      <a:pPr algn="ctr"/>
                      <a:r>
                        <a:rPr sz="1400" dirty="0">
                          <a:solidFill>
                            <a:srgbClr val="1E2D3D"/>
                          </a:solidFill>
                          <a:latin typeface="Arial"/>
                          <a:ea typeface="Arial"/>
                          <a:cs typeface="Arial"/>
                        </a:rPr>
                        <a:t>NN3</a:t>
                      </a:r>
                    </a:p>
                  </a:txBody>
                  <a:tcPr marL="76200" marR="76200" marT="76200" marB="76200" anchor="ctr"/>
                </a:tc>
                <a:tc>
                  <a:txBody>
                    <a:bodyPr/>
                    <a:lstStyle/>
                    <a:p>
                      <a:pPr algn="ctr"/>
                      <a:r>
                        <a:rPr sz="1400" dirty="0">
                          <a:solidFill>
                            <a:srgbClr val="1E2D3D"/>
                          </a:solidFill>
                          <a:latin typeface="Arial"/>
                          <a:ea typeface="Arial"/>
                          <a:cs typeface="Arial"/>
                        </a:rPr>
                        <a:t>1.52% / month</a:t>
                      </a:r>
                    </a:p>
                  </a:txBody>
                  <a:tcPr marL="76200" marR="76200" marT="76200" marB="76200" anchor="ctr"/>
                </a:tc>
                <a:tc>
                  <a:txBody>
                    <a:bodyPr/>
                    <a:lstStyle/>
                    <a:p>
                      <a:pPr algn="ctr"/>
                      <a:r>
                        <a:rPr sz="1400" dirty="0">
                          <a:solidFill>
                            <a:srgbClr val="1E2D3D"/>
                          </a:solidFill>
                          <a:latin typeface="Arial"/>
                          <a:ea typeface="Arial"/>
                          <a:cs typeface="Arial"/>
                        </a:rPr>
                        <a:t>4.92</a:t>
                      </a:r>
                    </a:p>
                  </a:txBody>
                  <a:tcPr marL="76200" marR="76200" marT="76200" marB="76200" anchor="ctr"/>
                </a:tc>
                <a:tc>
                  <a:txBody>
                    <a:bodyPr/>
                    <a:lstStyle/>
                    <a:p>
                      <a:pPr algn="ctr"/>
                      <a:r>
                        <a:rPr sz="1400">
                          <a:solidFill>
                            <a:srgbClr val="1E2D3D"/>
                          </a:solidFill>
                          <a:latin typeface="Arial"/>
                          <a:ea typeface="Arial"/>
                          <a:cs typeface="Arial"/>
                        </a:rPr>
                        <a:t>123.50%</a:t>
                      </a:r>
                    </a:p>
                  </a:txBody>
                  <a:tcPr marL="76200" marR="76200" marT="76200" marB="76200" anchor="ctr"/>
                </a:tc>
                <a:tc>
                  <a:txBody>
                    <a:bodyPr/>
                    <a:lstStyle/>
                    <a:p>
                      <a:pPr algn="ctr"/>
                      <a:r>
                        <a:rPr sz="1400">
                          <a:solidFill>
                            <a:srgbClr val="1E2D3D"/>
                          </a:solidFill>
                          <a:latin typeface="Arial"/>
                          <a:ea typeface="Arial"/>
                          <a:cs typeface="Arial"/>
                        </a:rPr>
                        <a:t>30.84%</a:t>
                      </a:r>
                    </a:p>
                  </a:txBody>
                  <a:tcPr marL="76200" marR="76200" marT="76200" marB="76200" anchor="ctr"/>
                </a:tc>
                <a:extLst>
                  <a:ext uri="{0D108BD9-81ED-4DB2-BD59-A6C34878D82A}">
                    <a16:rowId xmlns:a16="http://schemas.microsoft.com/office/drawing/2014/main" val="10001"/>
                  </a:ext>
                </a:extLst>
              </a:tr>
              <a:tr h="1286041">
                <a:tc>
                  <a:txBody>
                    <a:bodyPr/>
                    <a:lstStyle/>
                    <a:p>
                      <a:pPr algn="ctr"/>
                      <a:r>
                        <a:rPr sz="1400">
                          <a:solidFill>
                            <a:srgbClr val="1E2D3D"/>
                          </a:solidFill>
                          <a:latin typeface="Arial"/>
                          <a:ea typeface="Arial"/>
                          <a:cs typeface="Arial"/>
                        </a:rPr>
                        <a:t>NN4</a:t>
                      </a:r>
                    </a:p>
                  </a:txBody>
                  <a:tcPr marL="76200" marR="76200" marT="76200" marB="76200" anchor="ctr"/>
                </a:tc>
                <a:tc>
                  <a:txBody>
                    <a:bodyPr/>
                    <a:lstStyle/>
                    <a:p>
                      <a:pPr algn="ctr"/>
                      <a:r>
                        <a:rPr sz="1400">
                          <a:solidFill>
                            <a:srgbClr val="1E2D3D"/>
                          </a:solidFill>
                          <a:latin typeface="Arial"/>
                          <a:ea typeface="Arial"/>
                          <a:cs typeface="Arial"/>
                        </a:rPr>
                        <a:t>1.76% / month</a:t>
                      </a:r>
                    </a:p>
                  </a:txBody>
                  <a:tcPr marL="76200" marR="76200" marT="76200" marB="76200" anchor="ctr"/>
                </a:tc>
                <a:tc>
                  <a:txBody>
                    <a:bodyPr/>
                    <a:lstStyle/>
                    <a:p>
                      <a:pPr algn="ctr"/>
                      <a:r>
                        <a:rPr sz="1400" dirty="0">
                          <a:solidFill>
                            <a:srgbClr val="1E2D3D"/>
                          </a:solidFill>
                          <a:latin typeface="Arial"/>
                          <a:ea typeface="Arial"/>
                          <a:cs typeface="Arial"/>
                        </a:rPr>
                        <a:t>6.00</a:t>
                      </a:r>
                    </a:p>
                  </a:txBody>
                  <a:tcPr marL="76200" marR="76200" marT="76200" marB="76200" anchor="ctr"/>
                </a:tc>
                <a:tc>
                  <a:txBody>
                    <a:bodyPr/>
                    <a:lstStyle/>
                    <a:p>
                      <a:pPr algn="ctr"/>
                      <a:r>
                        <a:rPr sz="1400">
                          <a:solidFill>
                            <a:srgbClr val="1E2D3D"/>
                          </a:solidFill>
                          <a:latin typeface="Arial"/>
                          <a:ea typeface="Arial"/>
                          <a:cs typeface="Arial"/>
                        </a:rPr>
                        <a:t>126.81%</a:t>
                      </a:r>
                    </a:p>
                  </a:txBody>
                  <a:tcPr marL="76200" marR="76200" marT="76200" marB="76200" anchor="ctr"/>
                </a:tc>
                <a:tc>
                  <a:txBody>
                    <a:bodyPr/>
                    <a:lstStyle/>
                    <a:p>
                      <a:pPr algn="ctr"/>
                      <a:r>
                        <a:rPr sz="1400" dirty="0">
                          <a:solidFill>
                            <a:srgbClr val="1E2D3D"/>
                          </a:solidFill>
                          <a:latin typeface="Arial"/>
                          <a:ea typeface="Arial"/>
                          <a:cs typeface="Arial"/>
                        </a:rPr>
                        <a:t>51.78%</a:t>
                      </a:r>
                    </a:p>
                  </a:txBody>
                  <a:tcPr marL="76200" marR="76200" marT="76200" marB="76200" anchor="ctr"/>
                </a:tc>
                <a:extLst>
                  <a:ext uri="{0D108BD9-81ED-4DB2-BD59-A6C34878D82A}">
                    <a16:rowId xmlns:a16="http://schemas.microsoft.com/office/drawing/2014/main" val="10002"/>
                  </a:ext>
                </a:extLst>
              </a:tr>
            </a:tbl>
          </a:graphicData>
        </a:graphic>
      </p:graphicFrame>
      <p:sp>
        <p:nvSpPr>
          <p:cNvPr id="34" name="TextBox 33"/>
          <p:cNvSpPr txBox="1"/>
          <p:nvPr/>
        </p:nvSpPr>
        <p:spPr>
          <a:xfrm>
            <a:off x="457200" y="6600000"/>
            <a:ext cx="6200000" cy="220000"/>
          </a:xfrm>
          <a:prstGeom prst="rect">
            <a:avLst/>
          </a:prstGeom>
          <a:noFill/>
        </p:spPr>
        <p:txBody>
          <a:bodyPr wrap="none" lIns="0" tIns="0" rIns="0" bIns="0">
            <a:spAutoFit/>
          </a:bodyPr>
          <a:lstStyle/>
          <a:p>
            <a:pPr marL="0" indent="0">
              <a:buNone/>
            </a:pPr>
            <a:r>
              <a:rPr sz="850">
                <a:solidFill>
                  <a:srgbClr val="8C8C8C"/>
                </a:solidFill>
                <a:latin typeface="Arial"/>
              </a:rPr>
              <a:t>Gu, Kelly, and Xiu (2020)  |  Empirical Asset Pricing via Machine Learning</a:t>
            </a:r>
          </a:p>
        </p:txBody>
      </p:sp>
      <p:sp>
        <p:nvSpPr>
          <p:cNvPr id="35" name="TextBox 34"/>
          <p:cNvSpPr txBox="1"/>
          <p:nvPr/>
        </p:nvSpPr>
        <p:spPr>
          <a:xfrm>
            <a:off x="8250000" y="6600000"/>
            <a:ext cx="700000" cy="230000"/>
          </a:xfrm>
          <a:prstGeom prst="rect">
            <a:avLst/>
          </a:prstGeom>
          <a:noFill/>
        </p:spPr>
        <p:txBody>
          <a:bodyPr wrap="none" lIns="0" tIns="0" rIns="0" bIns="0">
            <a:spAutoFit/>
          </a:bodyPr>
          <a:lstStyle/>
          <a:p>
            <a:pPr marL="0" indent="0" algn="r">
              <a:buNone/>
            </a:pPr>
            <a:r>
              <a:rPr sz="1000" b="1">
                <a:solidFill>
                  <a:srgbClr val="595959"/>
                </a:solidFill>
                <a:latin typeface="Arial"/>
              </a:rPr>
              <a:t>22 / 30</a:t>
            </a:r>
          </a:p>
        </p:txBody>
      </p:sp>
    </p:spTree>
    <p:extLst>
      <p:ext uri="{BB962C8B-B14F-4D97-AF65-F5344CB8AC3E}">
        <p14:creationId xmlns:p14="http://schemas.microsoft.com/office/powerpoint/2010/main" val="1797101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57499DB7-1987-D8B0-1775-6DAF32B8EB16}"/>
              </a:ext>
            </a:extLst>
          </p:cNvPr>
          <p:cNvSpPr>
            <a:spLocks noGrp="1"/>
          </p:cNvSpPr>
          <p:nvPr>
            <p:ph type="body" idx="13"/>
          </p:nvPr>
        </p:nvSpPr>
        <p:spPr>
          <a:xfrm>
            <a:off x="107949" y="56129"/>
            <a:ext cx="8784531" cy="549275"/>
          </a:xfrm>
        </p:spPr>
        <p:txBody>
          <a:bodyPr wrap="none" anchor="ctr">
            <a:normAutofit/>
          </a:bodyPr>
          <a:lstStyle/>
          <a:p>
            <a:pPr algn="l">
              <a:defRPr sz="2100" b="1">
                <a:solidFill>
                  <a:srgbClr val="FFFFFF"/>
                </a:solidFill>
                <a:latin typeface="Arial"/>
                <a:ea typeface="Arial"/>
                <a:cs typeface="Arial"/>
              </a:defRPr>
            </a:pPr>
            <a:r>
              <a:rPr sz="2100" b="1">
                <a:solidFill>
                  <a:srgbClr val="FFFFFF"/>
                </a:solidFill>
                <a:latin typeface="Arial"/>
                <a:ea typeface="Arial"/>
                <a:cs typeface="Arial"/>
              </a:rPr>
              <a:t>Where Do the Portfolio Gains Come From?</a:t>
            </a:r>
            <a:endParaRPr sz="3200"/>
          </a:p>
        </p:txBody>
      </p:sp>
      <p:sp>
        <p:nvSpPr>
          <p:cNvPr id="3" name="Rounded Rectangle 2"/>
          <p:cNvSpPr/>
          <p:nvPr/>
        </p:nvSpPr>
        <p:spPr>
          <a:xfrm>
            <a:off x="457200" y="1050000"/>
            <a:ext cx="3984800" cy="1750000"/>
          </a:xfrm>
          <a:prstGeom prst="roundRect">
            <a:avLst>
              <a:gd name="adj" fmla="val 10000"/>
            </a:avLst>
          </a:prstGeom>
          <a:solidFill>
            <a:srgbClr val="17375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indent="0" algn="ctr">
              <a:buNone/>
            </a:pPr>
            <a:r>
              <a:rPr sz="3000" b="1">
                <a:solidFill>
                  <a:srgbClr val="FFFFFF"/>
                </a:solidFill>
                <a:latin typeface="Arial"/>
              </a:rPr>
              <a:t>2.49</a:t>
            </a:r>
          </a:p>
          <a:p>
            <a:pPr marL="0" indent="0" algn="ctr">
              <a:spcBef>
                <a:spcPts val="400"/>
              </a:spcBef>
              <a:buNone/>
            </a:pPr>
            <a:r>
              <a:rPr sz="1100">
                <a:solidFill>
                  <a:srgbClr val="EAF1F8"/>
                </a:solidFill>
                <a:latin typeface="Arial"/>
              </a:rPr>
              <a:t>equal-weight combined spread Sharpe ratio</a:t>
            </a:r>
          </a:p>
        </p:txBody>
      </p:sp>
      <p:sp>
        <p:nvSpPr>
          <p:cNvPr id="4" name="Rounded Rectangle 3"/>
          <p:cNvSpPr/>
          <p:nvPr/>
        </p:nvSpPr>
        <p:spPr>
          <a:xfrm>
            <a:off x="4702000" y="1050000"/>
            <a:ext cx="3984800" cy="1750000"/>
          </a:xfrm>
          <a:prstGeom prst="roundRect">
            <a:avLst>
              <a:gd name="adj" fmla="val 10000"/>
            </a:avLst>
          </a:prstGeom>
          <a:solidFill>
            <a:srgbClr val="2E5C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indent="0" algn="ctr">
              <a:buNone/>
            </a:pPr>
            <a:r>
              <a:rPr sz="3000" b="1">
                <a:solidFill>
                  <a:srgbClr val="FFFFFF"/>
                </a:solidFill>
                <a:latin typeface="Arial"/>
              </a:rPr>
              <a:t>1.33</a:t>
            </a:r>
          </a:p>
          <a:p>
            <a:pPr marL="0" indent="0" algn="ctr">
              <a:spcBef>
                <a:spcPts val="400"/>
              </a:spcBef>
              <a:buNone/>
            </a:pPr>
            <a:r>
              <a:rPr sz="1100">
                <a:solidFill>
                  <a:srgbClr val="EAF1F8"/>
                </a:solidFill>
                <a:latin typeface="Arial"/>
              </a:rPr>
              <a:t>value-weight combined spread Sharpe ratio</a:t>
            </a:r>
          </a:p>
        </p:txBody>
      </p:sp>
      <p:sp>
        <p:nvSpPr>
          <p:cNvPr id="5" name="TextBox 4"/>
          <p:cNvSpPr txBox="1"/>
          <p:nvPr/>
        </p:nvSpPr>
        <p:spPr>
          <a:xfrm>
            <a:off x="457200" y="3150000"/>
            <a:ext cx="8620812" cy="1016625"/>
          </a:xfrm>
          <a:prstGeom prst="rect">
            <a:avLst/>
          </a:prstGeom>
          <a:noFill/>
        </p:spPr>
        <p:txBody>
          <a:bodyPr wrap="square" lIns="0" tIns="0" rIns="0" bIns="0" anchor="t">
            <a:spAutoFit/>
          </a:bodyPr>
          <a:lstStyle/>
          <a:p>
            <a:pPr marL="274638" indent="-274638" algn="l">
              <a:spcBef>
                <a:spcPts val="0"/>
              </a:spcBef>
              <a:spcAft>
                <a:spcPts val="0"/>
              </a:spcAft>
              <a:buNone/>
            </a:pPr>
            <a:r>
              <a:rPr sz="1400" dirty="0">
                <a:solidFill>
                  <a:srgbClr val="4F81BD"/>
                </a:solidFill>
                <a:latin typeface="Arial"/>
              </a:rPr>
              <a:t>■   </a:t>
            </a:r>
            <a:r>
              <a:rPr sz="1400" b="0" i="0" dirty="0">
                <a:solidFill>
                  <a:srgbClr val="262626"/>
                </a:solidFill>
                <a:latin typeface="Arial"/>
              </a:rPr>
              <a:t>Long portfolios drive most of cumulative performance</a:t>
            </a:r>
          </a:p>
          <a:p>
            <a:pPr marL="274638" indent="-274638" algn="l">
              <a:spcBef>
                <a:spcPts val="1400"/>
              </a:spcBef>
              <a:spcAft>
                <a:spcPts val="0"/>
              </a:spcAft>
              <a:buNone/>
            </a:pPr>
            <a:r>
              <a:rPr sz="1400" dirty="0">
                <a:solidFill>
                  <a:srgbClr val="4F81BD"/>
                </a:solidFill>
                <a:latin typeface="Arial"/>
              </a:rPr>
              <a:t>■   </a:t>
            </a:r>
            <a:r>
              <a:rPr sz="1400" b="0" i="0" dirty="0">
                <a:solidFill>
                  <a:srgbClr val="262626"/>
                </a:solidFill>
                <a:latin typeface="Arial"/>
              </a:rPr>
              <a:t>Many short legs become nearly flat after 2000</a:t>
            </a:r>
          </a:p>
          <a:p>
            <a:pPr marL="274638" indent="-274638" algn="l">
              <a:lnSpc>
                <a:spcPct val="115000"/>
              </a:lnSpc>
              <a:spcBef>
                <a:spcPts val="1400"/>
              </a:spcBef>
              <a:spcAft>
                <a:spcPts val="0"/>
              </a:spcAft>
              <a:buNone/>
            </a:pPr>
            <a:r>
              <a:rPr sz="1400" dirty="0">
                <a:solidFill>
                  <a:srgbClr val="4F81BD"/>
                </a:solidFill>
                <a:latin typeface="Arial"/>
              </a:rPr>
              <a:t>■   </a:t>
            </a:r>
            <a:r>
              <a:rPr sz="1400" b="0" i="0" dirty="0">
                <a:solidFill>
                  <a:srgbClr val="262626"/>
                </a:solidFill>
                <a:latin typeface="Arial"/>
              </a:rPr>
              <a:t>Combining models across the eleven ML methods raises the spread Sharpe ratio above any single model</a:t>
            </a:r>
          </a:p>
        </p:txBody>
      </p:sp>
      <p:sp>
        <p:nvSpPr>
          <p:cNvPr id="6" name="TextBox 5"/>
          <p:cNvSpPr txBox="1"/>
          <p:nvPr/>
        </p:nvSpPr>
        <p:spPr>
          <a:xfrm>
            <a:off x="457200" y="5700000"/>
            <a:ext cx="8229600" cy="215444"/>
          </a:xfrm>
          <a:prstGeom prst="rect">
            <a:avLst/>
          </a:prstGeom>
          <a:noFill/>
        </p:spPr>
        <p:txBody>
          <a:bodyPr wrap="square" lIns="0" tIns="0" rIns="0" bIns="0" anchor="t">
            <a:spAutoFit/>
          </a:bodyPr>
          <a:lstStyle/>
          <a:p>
            <a:pPr marL="0" indent="0" algn="ctr">
              <a:spcBef>
                <a:spcPts val="600"/>
              </a:spcBef>
              <a:spcAft>
                <a:spcPts val="0"/>
              </a:spcAft>
              <a:buNone/>
            </a:pPr>
            <a:r>
              <a:rPr sz="1400" b="1" i="1">
                <a:solidFill>
                  <a:srgbClr val="17375E"/>
                </a:solidFill>
                <a:latin typeface="Arial"/>
              </a:rPr>
              <a:t>Stock selection (the long side) is more convincing than short-side implementation.</a:t>
            </a:r>
          </a:p>
        </p:txBody>
      </p:sp>
      <p:sp>
        <p:nvSpPr>
          <p:cNvPr id="7" name="TextBox 6"/>
          <p:cNvSpPr txBox="1"/>
          <p:nvPr/>
        </p:nvSpPr>
        <p:spPr>
          <a:xfrm>
            <a:off x="457200" y="6600000"/>
            <a:ext cx="6200000" cy="220000"/>
          </a:xfrm>
          <a:prstGeom prst="rect">
            <a:avLst/>
          </a:prstGeom>
          <a:noFill/>
        </p:spPr>
        <p:txBody>
          <a:bodyPr wrap="none" lIns="0" tIns="0" rIns="0" bIns="0">
            <a:spAutoFit/>
          </a:bodyPr>
          <a:lstStyle/>
          <a:p>
            <a:pPr marL="0" indent="0">
              <a:buNone/>
            </a:pPr>
            <a:r>
              <a:rPr sz="850">
                <a:solidFill>
                  <a:srgbClr val="8C8C8C"/>
                </a:solidFill>
                <a:latin typeface="Arial"/>
              </a:rPr>
              <a:t>Gu, Kelly, and Xiu (2020)  |  Empirical Asset Pricing via Machine Learning</a:t>
            </a:r>
          </a:p>
        </p:txBody>
      </p:sp>
      <p:sp>
        <p:nvSpPr>
          <p:cNvPr id="8" name="TextBox 7"/>
          <p:cNvSpPr txBox="1"/>
          <p:nvPr/>
        </p:nvSpPr>
        <p:spPr>
          <a:xfrm>
            <a:off x="8250000" y="6600000"/>
            <a:ext cx="700000" cy="230000"/>
          </a:xfrm>
          <a:prstGeom prst="rect">
            <a:avLst/>
          </a:prstGeom>
          <a:noFill/>
        </p:spPr>
        <p:txBody>
          <a:bodyPr wrap="none" lIns="0" tIns="0" rIns="0" bIns="0">
            <a:spAutoFit/>
          </a:bodyPr>
          <a:lstStyle/>
          <a:p>
            <a:pPr marL="0" indent="0" algn="r">
              <a:buNone/>
            </a:pPr>
            <a:r>
              <a:rPr sz="1000" b="1">
                <a:solidFill>
                  <a:srgbClr val="595959"/>
                </a:solidFill>
                <a:latin typeface="Arial"/>
              </a:rPr>
              <a:t>23 / 30</a:t>
            </a:r>
          </a:p>
        </p:txBody>
      </p:sp>
    </p:spTree>
    <p:extLst>
      <p:ext uri="{BB962C8B-B14F-4D97-AF65-F5344CB8AC3E}">
        <p14:creationId xmlns:p14="http://schemas.microsoft.com/office/powerpoint/2010/main" val="11075770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AAD163D0-7F36-1500-8BFA-296D7C5BFDF2}"/>
              </a:ext>
            </a:extLst>
          </p:cNvPr>
          <p:cNvSpPr>
            <a:spLocks noGrp="1"/>
          </p:cNvSpPr>
          <p:nvPr>
            <p:ph type="body" idx="13"/>
          </p:nvPr>
        </p:nvSpPr>
        <p:spPr>
          <a:xfrm>
            <a:off x="107949" y="56129"/>
            <a:ext cx="8784531" cy="549275"/>
          </a:xfrm>
        </p:spPr>
        <p:txBody>
          <a:bodyPr wrap="none" anchor="ctr">
            <a:normAutofit/>
          </a:bodyPr>
          <a:lstStyle/>
          <a:p>
            <a:pPr algn="l">
              <a:defRPr sz="2100" b="1">
                <a:solidFill>
                  <a:srgbClr val="FFFFFF"/>
                </a:solidFill>
                <a:latin typeface="Arial"/>
                <a:ea typeface="Arial"/>
                <a:cs typeface="Arial"/>
              </a:defRPr>
            </a:pPr>
            <a:r>
              <a:rPr sz="2100" b="1">
                <a:solidFill>
                  <a:srgbClr val="FFFFFF"/>
                </a:solidFill>
                <a:latin typeface="Arial"/>
                <a:ea typeface="Arial"/>
                <a:cs typeface="Arial"/>
              </a:rPr>
              <a:t>Main Conclusions of the Key Paper</a:t>
            </a:r>
            <a:endParaRPr/>
          </a:p>
        </p:txBody>
      </p:sp>
      <p:sp>
        <p:nvSpPr>
          <p:cNvPr id="3" name="Oval 2"/>
          <p:cNvSpPr/>
          <p:nvPr/>
        </p:nvSpPr>
        <p:spPr>
          <a:xfrm>
            <a:off x="457200" y="1150000"/>
            <a:ext cx="520000" cy="520000"/>
          </a:xfrm>
          <a:prstGeom prst="ellipse">
            <a:avLst/>
          </a:prstGeom>
          <a:solidFill>
            <a:srgbClr val="17375E"/>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marL="0" indent="0" algn="ctr">
              <a:buNone/>
            </a:pPr>
            <a:r>
              <a:rPr sz="1600" b="1">
                <a:solidFill>
                  <a:srgbClr val="FFFFFF"/>
                </a:solidFill>
                <a:latin typeface="Arial"/>
              </a:rPr>
              <a:t>1</a:t>
            </a:r>
          </a:p>
        </p:txBody>
      </p:sp>
      <p:sp>
        <p:nvSpPr>
          <p:cNvPr id="4" name="TextBox 3"/>
          <p:cNvSpPr txBox="1"/>
          <p:nvPr/>
        </p:nvSpPr>
        <p:spPr>
          <a:xfrm>
            <a:off x="1197200" y="940000"/>
            <a:ext cx="7489600" cy="940000"/>
          </a:xfrm>
          <a:prstGeom prst="rect">
            <a:avLst/>
          </a:prstGeom>
          <a:noFill/>
        </p:spPr>
        <p:txBody>
          <a:bodyPr wrap="square" lIns="0" tIns="0" rIns="0" bIns="0" anchor="ctr">
            <a:spAutoFit/>
          </a:bodyPr>
          <a:lstStyle/>
          <a:p>
            <a:pPr marL="0" indent="0" algn="l">
              <a:lnSpc>
                <a:spcPct val="115000"/>
              </a:lnSpc>
              <a:spcBef>
                <a:spcPts val="600"/>
              </a:spcBef>
              <a:spcAft>
                <a:spcPts val="0"/>
              </a:spcAft>
              <a:buNone/>
            </a:pPr>
            <a:r>
              <a:rPr sz="1500" b="0" i="0">
                <a:solidFill>
                  <a:srgbClr val="262626"/>
                </a:solidFill>
                <a:latin typeface="Arial"/>
              </a:rPr>
              <a:t>Machine learning improves out-of-sample risk-premium measurement</a:t>
            </a:r>
          </a:p>
        </p:txBody>
      </p:sp>
      <p:sp>
        <p:nvSpPr>
          <p:cNvPr id="5" name="Oval 4"/>
          <p:cNvSpPr/>
          <p:nvPr/>
        </p:nvSpPr>
        <p:spPr>
          <a:xfrm>
            <a:off x="457200" y="2090000"/>
            <a:ext cx="520000" cy="520000"/>
          </a:xfrm>
          <a:prstGeom prst="ellipse">
            <a:avLst/>
          </a:prstGeom>
          <a:solidFill>
            <a:srgbClr val="17375E"/>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marL="0" indent="0" algn="ctr">
              <a:buNone/>
            </a:pPr>
            <a:r>
              <a:rPr sz="1600" b="1">
                <a:solidFill>
                  <a:srgbClr val="FFFFFF"/>
                </a:solidFill>
                <a:latin typeface="Arial"/>
              </a:rPr>
              <a:t>2</a:t>
            </a:r>
          </a:p>
        </p:txBody>
      </p:sp>
      <p:sp>
        <p:nvSpPr>
          <p:cNvPr id="6" name="TextBox 5"/>
          <p:cNvSpPr txBox="1"/>
          <p:nvPr/>
        </p:nvSpPr>
        <p:spPr>
          <a:xfrm>
            <a:off x="1197200" y="1880000"/>
            <a:ext cx="7489600" cy="940000"/>
          </a:xfrm>
          <a:prstGeom prst="rect">
            <a:avLst/>
          </a:prstGeom>
          <a:noFill/>
        </p:spPr>
        <p:txBody>
          <a:bodyPr wrap="square" lIns="0" tIns="0" rIns="0" bIns="0" anchor="ctr">
            <a:spAutoFit/>
          </a:bodyPr>
          <a:lstStyle/>
          <a:p>
            <a:pPr marL="0" indent="0" algn="l">
              <a:lnSpc>
                <a:spcPct val="115000"/>
              </a:lnSpc>
              <a:spcBef>
                <a:spcPts val="600"/>
              </a:spcBef>
              <a:spcAft>
                <a:spcPts val="0"/>
              </a:spcAft>
              <a:buNone/>
            </a:pPr>
            <a:r>
              <a:rPr sz="1500" b="0" i="0" dirty="0">
                <a:solidFill>
                  <a:srgbClr val="262626"/>
                </a:solidFill>
                <a:latin typeface="Arial"/>
              </a:rPr>
              <a:t>Trees and neural networks outperform linear models</a:t>
            </a:r>
          </a:p>
        </p:txBody>
      </p:sp>
      <p:sp>
        <p:nvSpPr>
          <p:cNvPr id="7" name="Oval 6"/>
          <p:cNvSpPr/>
          <p:nvPr/>
        </p:nvSpPr>
        <p:spPr>
          <a:xfrm>
            <a:off x="457200" y="3030000"/>
            <a:ext cx="520000" cy="520000"/>
          </a:xfrm>
          <a:prstGeom prst="ellipse">
            <a:avLst/>
          </a:prstGeom>
          <a:solidFill>
            <a:srgbClr val="17375E"/>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marL="0" indent="0" algn="ctr">
              <a:buNone/>
            </a:pPr>
            <a:r>
              <a:rPr sz="1600" b="1">
                <a:solidFill>
                  <a:srgbClr val="FFFFFF"/>
                </a:solidFill>
                <a:latin typeface="Arial"/>
              </a:rPr>
              <a:t>3</a:t>
            </a:r>
          </a:p>
        </p:txBody>
      </p:sp>
      <p:sp>
        <p:nvSpPr>
          <p:cNvPr id="8" name="TextBox 7"/>
          <p:cNvSpPr txBox="1"/>
          <p:nvPr/>
        </p:nvSpPr>
        <p:spPr>
          <a:xfrm>
            <a:off x="1197200" y="2797251"/>
            <a:ext cx="7489600" cy="940000"/>
          </a:xfrm>
          <a:prstGeom prst="rect">
            <a:avLst/>
          </a:prstGeom>
          <a:noFill/>
        </p:spPr>
        <p:txBody>
          <a:bodyPr wrap="square" lIns="0" tIns="0" rIns="0" bIns="0" anchor="ctr">
            <a:spAutoFit/>
          </a:bodyPr>
          <a:lstStyle/>
          <a:p>
            <a:pPr marL="0" indent="0" algn="l">
              <a:lnSpc>
                <a:spcPct val="115000"/>
              </a:lnSpc>
              <a:spcBef>
                <a:spcPts val="600"/>
              </a:spcBef>
              <a:spcAft>
                <a:spcPts val="0"/>
              </a:spcAft>
              <a:buNone/>
            </a:pPr>
            <a:r>
              <a:rPr sz="1500" b="0" i="0">
                <a:solidFill>
                  <a:srgbClr val="262626"/>
                </a:solidFill>
                <a:latin typeface="Arial"/>
              </a:rPr>
              <a:t>Nonlinear interactions drive most of the forecast gains</a:t>
            </a:r>
          </a:p>
        </p:txBody>
      </p:sp>
      <p:sp>
        <p:nvSpPr>
          <p:cNvPr id="9" name="Oval 8"/>
          <p:cNvSpPr/>
          <p:nvPr/>
        </p:nvSpPr>
        <p:spPr>
          <a:xfrm>
            <a:off x="457200" y="3970000"/>
            <a:ext cx="520000" cy="520000"/>
          </a:xfrm>
          <a:prstGeom prst="ellipse">
            <a:avLst/>
          </a:prstGeom>
          <a:solidFill>
            <a:srgbClr val="17375E"/>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marL="0" indent="0" algn="ctr">
              <a:buNone/>
            </a:pPr>
            <a:r>
              <a:rPr sz="1600" b="1">
                <a:solidFill>
                  <a:srgbClr val="FFFFFF"/>
                </a:solidFill>
                <a:latin typeface="Arial"/>
              </a:rPr>
              <a:t>4</a:t>
            </a:r>
          </a:p>
        </p:txBody>
      </p:sp>
      <p:sp>
        <p:nvSpPr>
          <p:cNvPr id="10" name="TextBox 9"/>
          <p:cNvSpPr txBox="1"/>
          <p:nvPr/>
        </p:nvSpPr>
        <p:spPr>
          <a:xfrm>
            <a:off x="1197200" y="3760000"/>
            <a:ext cx="7489600" cy="940000"/>
          </a:xfrm>
          <a:prstGeom prst="rect">
            <a:avLst/>
          </a:prstGeom>
          <a:noFill/>
        </p:spPr>
        <p:txBody>
          <a:bodyPr wrap="square" lIns="0" tIns="0" rIns="0" bIns="0" anchor="ctr">
            <a:spAutoFit/>
          </a:bodyPr>
          <a:lstStyle/>
          <a:p>
            <a:pPr marL="0" indent="0" algn="l">
              <a:lnSpc>
                <a:spcPct val="115000"/>
              </a:lnSpc>
              <a:spcBef>
                <a:spcPts val="600"/>
              </a:spcBef>
              <a:spcAft>
                <a:spcPts val="0"/>
              </a:spcAft>
              <a:buNone/>
            </a:pPr>
            <a:r>
              <a:rPr sz="1500" b="0" i="0">
                <a:solidFill>
                  <a:srgbClr val="262626"/>
                </a:solidFill>
                <a:latin typeface="Arial"/>
              </a:rPr>
              <a:t>Momentum, liquidity, and volatility dominate variable importance</a:t>
            </a:r>
          </a:p>
        </p:txBody>
      </p:sp>
      <p:sp>
        <p:nvSpPr>
          <p:cNvPr id="11" name="Oval 10"/>
          <p:cNvSpPr/>
          <p:nvPr/>
        </p:nvSpPr>
        <p:spPr>
          <a:xfrm>
            <a:off x="457200" y="4910000"/>
            <a:ext cx="520000" cy="520000"/>
          </a:xfrm>
          <a:prstGeom prst="ellipse">
            <a:avLst/>
          </a:prstGeom>
          <a:solidFill>
            <a:srgbClr val="17375E"/>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marL="0" indent="0" algn="ctr">
              <a:buNone/>
            </a:pPr>
            <a:r>
              <a:rPr sz="1600" b="1">
                <a:solidFill>
                  <a:srgbClr val="FFFFFF"/>
                </a:solidFill>
                <a:latin typeface="Arial"/>
              </a:rPr>
              <a:t>5</a:t>
            </a:r>
          </a:p>
        </p:txBody>
      </p:sp>
      <p:sp>
        <p:nvSpPr>
          <p:cNvPr id="12" name="TextBox 11"/>
          <p:cNvSpPr txBox="1"/>
          <p:nvPr/>
        </p:nvSpPr>
        <p:spPr>
          <a:xfrm>
            <a:off x="1197200" y="4700000"/>
            <a:ext cx="7489600" cy="940000"/>
          </a:xfrm>
          <a:prstGeom prst="rect">
            <a:avLst/>
          </a:prstGeom>
          <a:noFill/>
        </p:spPr>
        <p:txBody>
          <a:bodyPr wrap="square" lIns="0" tIns="0" rIns="0" bIns="0" anchor="ctr">
            <a:spAutoFit/>
          </a:bodyPr>
          <a:lstStyle/>
          <a:p>
            <a:pPr marL="0" indent="0" algn="l">
              <a:lnSpc>
                <a:spcPct val="115000"/>
              </a:lnSpc>
              <a:spcBef>
                <a:spcPts val="600"/>
              </a:spcBef>
              <a:spcAft>
                <a:spcPts val="0"/>
              </a:spcAft>
              <a:buNone/>
            </a:pPr>
            <a:r>
              <a:rPr sz="1500" b="0" i="0" dirty="0">
                <a:solidFill>
                  <a:srgbClr val="262626"/>
                </a:solidFill>
                <a:latin typeface="Arial"/>
              </a:rPr>
              <a:t>Shallow models are often sufficient in low signal-to-noise data</a:t>
            </a:r>
          </a:p>
        </p:txBody>
      </p:sp>
      <p:sp>
        <p:nvSpPr>
          <p:cNvPr id="13" name="TextBox 12"/>
          <p:cNvSpPr txBox="1"/>
          <p:nvPr/>
        </p:nvSpPr>
        <p:spPr>
          <a:xfrm>
            <a:off x="457200" y="6600000"/>
            <a:ext cx="6200000" cy="220000"/>
          </a:xfrm>
          <a:prstGeom prst="rect">
            <a:avLst/>
          </a:prstGeom>
          <a:noFill/>
        </p:spPr>
        <p:txBody>
          <a:bodyPr wrap="none" lIns="0" tIns="0" rIns="0" bIns="0">
            <a:spAutoFit/>
          </a:bodyPr>
          <a:lstStyle/>
          <a:p>
            <a:pPr marL="0" indent="0">
              <a:buNone/>
            </a:pPr>
            <a:r>
              <a:rPr sz="850">
                <a:solidFill>
                  <a:srgbClr val="8C8C8C"/>
                </a:solidFill>
                <a:latin typeface="Arial"/>
              </a:rPr>
              <a:t>Gu, Kelly, and Xiu (2020)  |  Empirical Asset Pricing via Machine Learning</a:t>
            </a:r>
          </a:p>
        </p:txBody>
      </p:sp>
      <p:sp>
        <p:nvSpPr>
          <p:cNvPr id="14" name="TextBox 13"/>
          <p:cNvSpPr txBox="1"/>
          <p:nvPr/>
        </p:nvSpPr>
        <p:spPr>
          <a:xfrm>
            <a:off x="8250000" y="6600000"/>
            <a:ext cx="700000" cy="230000"/>
          </a:xfrm>
          <a:prstGeom prst="rect">
            <a:avLst/>
          </a:prstGeom>
          <a:noFill/>
        </p:spPr>
        <p:txBody>
          <a:bodyPr wrap="none" lIns="0" tIns="0" rIns="0" bIns="0">
            <a:spAutoFit/>
          </a:bodyPr>
          <a:lstStyle/>
          <a:p>
            <a:pPr marL="0" indent="0" algn="r">
              <a:buNone/>
            </a:pPr>
            <a:r>
              <a:rPr sz="1000" b="1">
                <a:solidFill>
                  <a:srgbClr val="595959"/>
                </a:solidFill>
                <a:latin typeface="Arial"/>
              </a:rPr>
              <a:t>24 / 30</a:t>
            </a:r>
          </a:p>
        </p:txBody>
      </p:sp>
    </p:spTree>
    <p:extLst>
      <p:ext uri="{BB962C8B-B14F-4D97-AF65-F5344CB8AC3E}">
        <p14:creationId xmlns:p14="http://schemas.microsoft.com/office/powerpoint/2010/main" val="32375737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D223D722-AB51-4D5E-076B-AF69029210A4}"/>
              </a:ext>
            </a:extLst>
          </p:cNvPr>
          <p:cNvSpPr>
            <a:spLocks noGrp="1"/>
          </p:cNvSpPr>
          <p:nvPr>
            <p:ph type="body" idx="13"/>
          </p:nvPr>
        </p:nvSpPr>
        <p:spPr>
          <a:xfrm>
            <a:off x="107949" y="56129"/>
            <a:ext cx="8784531" cy="549275"/>
          </a:xfrm>
        </p:spPr>
        <p:txBody>
          <a:bodyPr wrap="none" anchor="ctr">
            <a:normAutofit/>
          </a:bodyPr>
          <a:lstStyle/>
          <a:p>
            <a:pPr algn="l">
              <a:defRPr sz="2100" b="1">
                <a:solidFill>
                  <a:srgbClr val="FFFFFF"/>
                </a:solidFill>
                <a:latin typeface="Arial"/>
                <a:ea typeface="Arial"/>
                <a:cs typeface="Arial"/>
              </a:defRPr>
            </a:pPr>
            <a:r>
              <a:rPr sz="2100" b="1">
                <a:solidFill>
                  <a:srgbClr val="FFFFFF"/>
                </a:solidFill>
                <a:latin typeface="Arial"/>
                <a:ea typeface="Arial"/>
                <a:cs typeface="Arial"/>
              </a:rPr>
              <a:t>Critical Assessment</a:t>
            </a:r>
            <a:endParaRPr sz="3200"/>
          </a:p>
        </p:txBody>
      </p:sp>
      <p:sp>
        <p:nvSpPr>
          <p:cNvPr id="3" name="Rounded Rectangle 2"/>
          <p:cNvSpPr/>
          <p:nvPr/>
        </p:nvSpPr>
        <p:spPr>
          <a:xfrm>
            <a:off x="457200" y="1020000"/>
            <a:ext cx="3984800" cy="4550000"/>
          </a:xfrm>
          <a:prstGeom prst="roundRect">
            <a:avLst>
              <a:gd name="adj" fmla="val 6000"/>
            </a:avLst>
          </a:prstGeom>
          <a:solidFill>
            <a:srgbClr val="E3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457200" y="1020000"/>
            <a:ext cx="3984800" cy="780000"/>
          </a:xfrm>
          <a:prstGeom prst="roundRect">
            <a:avLst>
              <a:gd name="adj" fmla="val 6000"/>
            </a:avLst>
          </a:prstGeom>
          <a:solidFill>
            <a:srgbClr val="3F7D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indent="0" algn="ctr">
              <a:buNone/>
            </a:pPr>
            <a:r>
              <a:rPr sz="1600" b="1" dirty="0">
                <a:solidFill>
                  <a:srgbClr val="FFFFFF"/>
                </a:solidFill>
                <a:latin typeface="Arial"/>
              </a:rPr>
              <a:t>Strengths</a:t>
            </a:r>
          </a:p>
        </p:txBody>
      </p:sp>
      <p:sp>
        <p:nvSpPr>
          <p:cNvPr id="5" name="TextBox 4"/>
          <p:cNvSpPr txBox="1"/>
          <p:nvPr/>
        </p:nvSpPr>
        <p:spPr>
          <a:xfrm>
            <a:off x="603200" y="1970000"/>
            <a:ext cx="3804800" cy="1106778"/>
          </a:xfrm>
          <a:prstGeom prst="rect">
            <a:avLst/>
          </a:prstGeom>
          <a:noFill/>
        </p:spPr>
        <p:txBody>
          <a:bodyPr wrap="square" lIns="0" tIns="0" rIns="0" bIns="0" anchor="t">
            <a:spAutoFit/>
          </a:bodyPr>
          <a:lstStyle/>
          <a:p>
            <a:pPr marL="274638" indent="-274638" algn="l">
              <a:lnSpc>
                <a:spcPct val="115000"/>
              </a:lnSpc>
              <a:spcBef>
                <a:spcPts val="600"/>
              </a:spcBef>
              <a:spcAft>
                <a:spcPts val="0"/>
              </a:spcAft>
              <a:buNone/>
            </a:pPr>
            <a:r>
              <a:rPr sz="1350" dirty="0">
                <a:solidFill>
                  <a:srgbClr val="3F7D5C"/>
                </a:solidFill>
                <a:latin typeface="Arial"/>
              </a:rPr>
              <a:t>■   </a:t>
            </a:r>
            <a:r>
              <a:rPr sz="1350" b="0" i="0" dirty="0">
                <a:solidFill>
                  <a:srgbClr val="262626"/>
                </a:solidFill>
                <a:latin typeface="Arial"/>
              </a:rPr>
              <a:t>Long, genuinely out-of-sample test period</a:t>
            </a:r>
          </a:p>
          <a:p>
            <a:pPr marL="274638" indent="-274638" algn="l">
              <a:lnSpc>
                <a:spcPct val="115000"/>
              </a:lnSpc>
              <a:spcBef>
                <a:spcPts val="1600"/>
              </a:spcBef>
              <a:spcAft>
                <a:spcPts val="0"/>
              </a:spcAft>
              <a:buNone/>
            </a:pPr>
            <a:r>
              <a:rPr sz="1350" dirty="0">
                <a:solidFill>
                  <a:srgbClr val="3F7D5C"/>
                </a:solidFill>
                <a:latin typeface="Arial"/>
              </a:rPr>
              <a:t>■   </a:t>
            </a:r>
            <a:r>
              <a:rPr sz="1350" b="0" i="0" dirty="0">
                <a:solidFill>
                  <a:srgbClr val="262626"/>
                </a:solidFill>
                <a:latin typeface="Arial"/>
              </a:rPr>
              <a:t>Unified comparison across major ML families</a:t>
            </a:r>
          </a:p>
          <a:p>
            <a:pPr marL="274638" indent="-274638" algn="l">
              <a:lnSpc>
                <a:spcPct val="115000"/>
              </a:lnSpc>
              <a:spcBef>
                <a:spcPts val="1600"/>
              </a:spcBef>
              <a:spcAft>
                <a:spcPts val="0"/>
              </a:spcAft>
              <a:buNone/>
            </a:pPr>
            <a:r>
              <a:rPr sz="1350" dirty="0">
                <a:solidFill>
                  <a:srgbClr val="3F7D5C"/>
                </a:solidFill>
                <a:latin typeface="Arial"/>
              </a:rPr>
              <a:t>■   </a:t>
            </a:r>
            <a:r>
              <a:rPr sz="1350" b="0" i="0" dirty="0">
                <a:solidFill>
                  <a:srgbClr val="262626"/>
                </a:solidFill>
                <a:latin typeface="Arial"/>
              </a:rPr>
              <a:t>Forecast accuracy linked to portfolio outcomes</a:t>
            </a:r>
          </a:p>
        </p:txBody>
      </p:sp>
      <p:sp>
        <p:nvSpPr>
          <p:cNvPr id="6" name="Rounded Rectangle 5"/>
          <p:cNvSpPr/>
          <p:nvPr/>
        </p:nvSpPr>
        <p:spPr>
          <a:xfrm>
            <a:off x="4702000" y="1020000"/>
            <a:ext cx="3984800" cy="4550000"/>
          </a:xfrm>
          <a:prstGeom prst="roundRect">
            <a:avLst>
              <a:gd name="adj" fmla="val 6000"/>
            </a:avLst>
          </a:prstGeom>
          <a:solidFill>
            <a:srgbClr val="F5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ounded Rectangle 6"/>
          <p:cNvSpPr/>
          <p:nvPr/>
        </p:nvSpPr>
        <p:spPr>
          <a:xfrm>
            <a:off x="4702000" y="1020000"/>
            <a:ext cx="3984800" cy="780000"/>
          </a:xfrm>
          <a:prstGeom prst="roundRect">
            <a:avLst>
              <a:gd name="adj" fmla="val 6000"/>
            </a:avLst>
          </a:prstGeom>
          <a:solidFill>
            <a:srgbClr val="B23B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indent="0" algn="ctr">
              <a:buNone/>
            </a:pPr>
            <a:r>
              <a:rPr sz="1600" b="1" dirty="0">
                <a:solidFill>
                  <a:srgbClr val="FFFFFF"/>
                </a:solidFill>
                <a:latin typeface="Arial"/>
              </a:rPr>
              <a:t>Limitations</a:t>
            </a:r>
          </a:p>
        </p:txBody>
      </p:sp>
      <p:sp>
        <p:nvSpPr>
          <p:cNvPr id="8" name="TextBox 7"/>
          <p:cNvSpPr txBox="1"/>
          <p:nvPr/>
        </p:nvSpPr>
        <p:spPr>
          <a:xfrm>
            <a:off x="4844800" y="1970000"/>
            <a:ext cx="3405200" cy="1584601"/>
          </a:xfrm>
          <a:prstGeom prst="rect">
            <a:avLst/>
          </a:prstGeom>
          <a:noFill/>
        </p:spPr>
        <p:txBody>
          <a:bodyPr wrap="square" lIns="0" tIns="0" rIns="0" bIns="0" anchor="t">
            <a:spAutoFit/>
          </a:bodyPr>
          <a:lstStyle/>
          <a:p>
            <a:pPr marL="274638" indent="-274638" algn="l">
              <a:lnSpc>
                <a:spcPct val="115000"/>
              </a:lnSpc>
              <a:spcBef>
                <a:spcPts val="600"/>
              </a:spcBef>
              <a:spcAft>
                <a:spcPts val="0"/>
              </a:spcAft>
              <a:buNone/>
            </a:pPr>
            <a:r>
              <a:rPr sz="1350" dirty="0">
                <a:solidFill>
                  <a:srgbClr val="B23B3B"/>
                </a:solidFill>
                <a:latin typeface="Arial"/>
              </a:rPr>
              <a:t>■   </a:t>
            </a:r>
            <a:r>
              <a:rPr sz="1350" b="0" i="0" dirty="0">
                <a:solidFill>
                  <a:srgbClr val="262626"/>
                </a:solidFill>
                <a:latin typeface="Arial"/>
              </a:rPr>
              <a:t>U.S.-only evidence</a:t>
            </a:r>
          </a:p>
          <a:p>
            <a:pPr marL="274638" indent="-274638" algn="l">
              <a:lnSpc>
                <a:spcPct val="115000"/>
              </a:lnSpc>
              <a:spcBef>
                <a:spcPts val="1600"/>
              </a:spcBef>
              <a:spcAft>
                <a:spcPts val="0"/>
              </a:spcAft>
              <a:buNone/>
            </a:pPr>
            <a:r>
              <a:rPr sz="1350" dirty="0">
                <a:solidFill>
                  <a:srgbClr val="B23B3B"/>
                </a:solidFill>
                <a:latin typeface="Arial"/>
              </a:rPr>
              <a:t>■   </a:t>
            </a:r>
            <a:r>
              <a:rPr sz="1350" b="0" i="0" dirty="0">
                <a:solidFill>
                  <a:srgbClr val="262626"/>
                </a:solidFill>
                <a:latin typeface="Arial"/>
              </a:rPr>
              <a:t>High turnover; limited cost and capacity</a:t>
            </a:r>
            <a:r>
              <a:rPr lang="ko-KR" altLang="en-US" sz="1350" dirty="0">
                <a:solidFill>
                  <a:srgbClr val="262626"/>
                </a:solidFill>
                <a:latin typeface="Arial"/>
              </a:rPr>
              <a:t>  </a:t>
            </a:r>
            <a:r>
              <a:rPr sz="1350" b="0" i="0" dirty="0">
                <a:solidFill>
                  <a:srgbClr val="262626"/>
                </a:solidFill>
                <a:latin typeface="Arial"/>
              </a:rPr>
              <a:t>analysis</a:t>
            </a:r>
          </a:p>
          <a:p>
            <a:pPr marL="274638" indent="-274638" algn="l">
              <a:lnSpc>
                <a:spcPct val="115000"/>
              </a:lnSpc>
              <a:spcBef>
                <a:spcPts val="1600"/>
              </a:spcBef>
              <a:spcAft>
                <a:spcPts val="0"/>
              </a:spcAft>
              <a:buNone/>
            </a:pPr>
            <a:r>
              <a:rPr sz="1350" dirty="0">
                <a:solidFill>
                  <a:srgbClr val="B23B3B"/>
                </a:solidFill>
                <a:latin typeface="Arial"/>
              </a:rPr>
              <a:t>■   </a:t>
            </a:r>
            <a:r>
              <a:rPr sz="1350" b="0" i="0" dirty="0">
                <a:solidFill>
                  <a:srgbClr val="262626"/>
                </a:solidFill>
                <a:latin typeface="Arial"/>
              </a:rPr>
              <a:t>Prediction does not identify an economic mechanism</a:t>
            </a:r>
          </a:p>
        </p:txBody>
      </p:sp>
      <p:sp>
        <p:nvSpPr>
          <p:cNvPr id="9" name="TextBox 8"/>
          <p:cNvSpPr txBox="1"/>
          <p:nvPr/>
        </p:nvSpPr>
        <p:spPr>
          <a:xfrm>
            <a:off x="457200" y="6600000"/>
            <a:ext cx="6200000" cy="220000"/>
          </a:xfrm>
          <a:prstGeom prst="rect">
            <a:avLst/>
          </a:prstGeom>
          <a:noFill/>
        </p:spPr>
        <p:txBody>
          <a:bodyPr wrap="none" lIns="0" tIns="0" rIns="0" bIns="0">
            <a:spAutoFit/>
          </a:bodyPr>
          <a:lstStyle/>
          <a:p>
            <a:pPr marL="0" indent="0">
              <a:buNone/>
            </a:pPr>
            <a:r>
              <a:rPr sz="850">
                <a:solidFill>
                  <a:srgbClr val="8C8C8C"/>
                </a:solidFill>
                <a:latin typeface="Arial"/>
              </a:rPr>
              <a:t>Gu, Kelly, and Xiu (2020)  |  Empirical Asset Pricing via Machine Learning</a:t>
            </a:r>
          </a:p>
        </p:txBody>
      </p:sp>
      <p:sp>
        <p:nvSpPr>
          <p:cNvPr id="10" name="TextBox 9"/>
          <p:cNvSpPr txBox="1"/>
          <p:nvPr/>
        </p:nvSpPr>
        <p:spPr>
          <a:xfrm>
            <a:off x="8250000" y="6600000"/>
            <a:ext cx="700000" cy="230000"/>
          </a:xfrm>
          <a:prstGeom prst="rect">
            <a:avLst/>
          </a:prstGeom>
          <a:noFill/>
        </p:spPr>
        <p:txBody>
          <a:bodyPr wrap="none" lIns="0" tIns="0" rIns="0" bIns="0">
            <a:spAutoFit/>
          </a:bodyPr>
          <a:lstStyle/>
          <a:p>
            <a:pPr marL="0" indent="0" algn="r">
              <a:buNone/>
            </a:pPr>
            <a:r>
              <a:rPr sz="1000" b="1">
                <a:solidFill>
                  <a:srgbClr val="595959"/>
                </a:solidFill>
                <a:latin typeface="Arial"/>
              </a:rPr>
              <a:t>25 / 30</a:t>
            </a:r>
          </a:p>
        </p:txBody>
      </p:sp>
    </p:spTree>
    <p:extLst>
      <p:ext uri="{BB962C8B-B14F-4D97-AF65-F5344CB8AC3E}">
        <p14:creationId xmlns:p14="http://schemas.microsoft.com/office/powerpoint/2010/main" val="16114520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57499DB7-1987-D8B0-1775-6DAF32B8EB16}"/>
              </a:ext>
            </a:extLst>
          </p:cNvPr>
          <p:cNvSpPr>
            <a:spLocks noGrp="1"/>
          </p:cNvSpPr>
          <p:nvPr>
            <p:ph type="body" idx="13"/>
          </p:nvPr>
        </p:nvSpPr>
        <p:spPr>
          <a:xfrm>
            <a:off x="107949" y="56129"/>
            <a:ext cx="8784531" cy="549275"/>
          </a:xfrm>
        </p:spPr>
        <p:txBody>
          <a:bodyPr wrap="none" anchor="ctr">
            <a:normAutofit/>
          </a:bodyPr>
          <a:lstStyle/>
          <a:p>
            <a:pPr algn="l">
              <a:defRPr sz="2100" b="1">
                <a:solidFill>
                  <a:srgbClr val="FFFFFF"/>
                </a:solidFill>
                <a:latin typeface="Arial"/>
                <a:ea typeface="Arial"/>
                <a:cs typeface="Arial"/>
              </a:defRPr>
            </a:pPr>
            <a:r>
              <a:rPr sz="2100" b="1">
                <a:solidFill>
                  <a:srgbClr val="FFFFFF"/>
                </a:solidFill>
                <a:latin typeface="Arial"/>
                <a:ea typeface="Arial"/>
                <a:cs typeface="Arial"/>
              </a:rPr>
              <a:t>From the Key Paper to My Thesis</a:t>
            </a:r>
            <a:endParaRPr sz="3200"/>
          </a:p>
        </p:txBody>
      </p:sp>
      <p:sp>
        <p:nvSpPr>
          <p:cNvPr id="3" name="Rounded Rectangle 2"/>
          <p:cNvSpPr/>
          <p:nvPr/>
        </p:nvSpPr>
        <p:spPr>
          <a:xfrm>
            <a:off x="457200" y="1000000"/>
            <a:ext cx="8229600" cy="620000"/>
          </a:xfrm>
          <a:prstGeom prst="roundRect">
            <a:avLst>
              <a:gd name="adj" fmla="val 50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indent="0" algn="ctr">
              <a:buNone/>
            </a:pPr>
            <a:r>
              <a:rPr sz="1450" b="1">
                <a:solidFill>
                  <a:srgbClr val="2E5C8A"/>
                </a:solidFill>
                <a:latin typeface="Arial"/>
              </a:rPr>
              <a:t>Same core question, different market constraints</a:t>
            </a:r>
          </a:p>
        </p:txBody>
      </p:sp>
      <p:sp>
        <p:nvSpPr>
          <p:cNvPr id="4" name="Rounded Rectangle 3"/>
          <p:cNvSpPr/>
          <p:nvPr/>
        </p:nvSpPr>
        <p:spPr>
          <a:xfrm>
            <a:off x="457200" y="1830000"/>
            <a:ext cx="3954800" cy="2789134"/>
          </a:xfrm>
          <a:prstGeom prst="roundRect">
            <a:avLst>
              <a:gd name="adj" fmla="val 6000"/>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557200" y="1998423"/>
            <a:ext cx="3884800" cy="653962"/>
          </a:xfrm>
          <a:prstGeom prst="rect">
            <a:avLst/>
          </a:prstGeom>
          <a:noFill/>
        </p:spPr>
        <p:txBody>
          <a:bodyPr wrap="square" lIns="0" tIns="0" rIns="0" bIns="0" anchor="t">
            <a:spAutoFit/>
          </a:bodyPr>
          <a:lstStyle/>
          <a:p>
            <a:pPr marL="0" indent="0" algn="l">
              <a:spcBef>
                <a:spcPts val="0"/>
              </a:spcBef>
              <a:spcAft>
                <a:spcPts val="0"/>
              </a:spcAft>
              <a:buNone/>
            </a:pPr>
            <a:r>
              <a:rPr sz="1500" b="1" i="0" dirty="0">
                <a:solidFill>
                  <a:srgbClr val="595959"/>
                </a:solidFill>
                <a:latin typeface="Arial"/>
              </a:rPr>
              <a:t>Key Paper</a:t>
            </a:r>
          </a:p>
          <a:p>
            <a:pPr marL="274638" indent="-274638" algn="l">
              <a:lnSpc>
                <a:spcPct val="120000"/>
              </a:lnSpc>
              <a:spcBef>
                <a:spcPts val="1600"/>
              </a:spcBef>
              <a:spcAft>
                <a:spcPts val="0"/>
              </a:spcAft>
              <a:buNone/>
            </a:pPr>
            <a:r>
              <a:rPr sz="1300" dirty="0">
                <a:solidFill>
                  <a:srgbClr val="595959"/>
                </a:solidFill>
                <a:latin typeface="Arial"/>
              </a:rPr>
              <a:t>■ </a:t>
            </a:r>
            <a:r>
              <a:rPr sz="1300" b="0" i="0" dirty="0">
                <a:solidFill>
                  <a:srgbClr val="262626"/>
                </a:solidFill>
                <a:latin typeface="Arial"/>
              </a:rPr>
              <a:t>Can nonlinear ML improve U.S. return forecasts?</a:t>
            </a:r>
          </a:p>
        </p:txBody>
      </p:sp>
      <p:sp>
        <p:nvSpPr>
          <p:cNvPr id="6" name="Rounded Rectangle 5"/>
          <p:cNvSpPr/>
          <p:nvPr/>
        </p:nvSpPr>
        <p:spPr>
          <a:xfrm>
            <a:off x="4702000" y="1830000"/>
            <a:ext cx="3884800" cy="2787298"/>
          </a:xfrm>
          <a:prstGeom prst="roundRect">
            <a:avLst>
              <a:gd name="adj" fmla="val 6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4732000" y="1947933"/>
            <a:ext cx="3854800" cy="1922001"/>
          </a:xfrm>
          <a:prstGeom prst="rect">
            <a:avLst/>
          </a:prstGeom>
          <a:noFill/>
        </p:spPr>
        <p:txBody>
          <a:bodyPr wrap="square" lIns="0" tIns="0" rIns="0" bIns="0" anchor="t">
            <a:spAutoFit/>
          </a:bodyPr>
          <a:lstStyle/>
          <a:p>
            <a:pPr marL="0" indent="0" algn="l">
              <a:spcBef>
                <a:spcPts val="0"/>
              </a:spcBef>
              <a:spcAft>
                <a:spcPts val="0"/>
              </a:spcAft>
              <a:buNone/>
            </a:pPr>
            <a:r>
              <a:rPr sz="1500" b="1" i="0" dirty="0">
                <a:solidFill>
                  <a:srgbClr val="17375E"/>
                </a:solidFill>
                <a:latin typeface="Arial"/>
              </a:rPr>
              <a:t>My Thesis</a:t>
            </a:r>
          </a:p>
          <a:p>
            <a:pPr marL="274638" indent="-274638" algn="l">
              <a:lnSpc>
                <a:spcPct val="120000"/>
              </a:lnSpc>
              <a:spcBef>
                <a:spcPts val="1600"/>
              </a:spcBef>
              <a:spcAft>
                <a:spcPts val="0"/>
              </a:spcAft>
              <a:buNone/>
            </a:pPr>
            <a:r>
              <a:rPr sz="1300" dirty="0">
                <a:solidFill>
                  <a:srgbClr val="4F81BD"/>
                </a:solidFill>
                <a:latin typeface="Arial"/>
              </a:rPr>
              <a:t>■ </a:t>
            </a:r>
            <a:r>
              <a:rPr sz="1300" b="0" i="0" dirty="0">
                <a:solidFill>
                  <a:srgbClr val="262626"/>
                </a:solidFill>
                <a:latin typeface="Arial"/>
              </a:rPr>
              <a:t>Can a rolling nonlinear signal rank KOSPI stocks?</a:t>
            </a:r>
          </a:p>
          <a:p>
            <a:pPr marL="274638" indent="-274638" algn="l">
              <a:lnSpc>
                <a:spcPct val="120000"/>
              </a:lnSpc>
              <a:spcBef>
                <a:spcPts val="1200"/>
              </a:spcBef>
              <a:spcAft>
                <a:spcPts val="0"/>
              </a:spcAft>
              <a:buNone/>
            </a:pPr>
            <a:r>
              <a:rPr sz="1300" dirty="0">
                <a:solidFill>
                  <a:srgbClr val="4F81BD"/>
                </a:solidFill>
                <a:latin typeface="Arial"/>
              </a:rPr>
              <a:t>■ </a:t>
            </a:r>
            <a:r>
              <a:rPr sz="1300" b="0" i="0" dirty="0">
                <a:solidFill>
                  <a:srgbClr val="262626"/>
                </a:solidFill>
                <a:latin typeface="Arial"/>
              </a:rPr>
              <a:t>Does the signal survive Korean factor controls an</a:t>
            </a:r>
            <a:r>
              <a:rPr lang="en" sz="1300" b="0" i="0" dirty="0">
                <a:solidFill>
                  <a:srgbClr val="262626"/>
                </a:solidFill>
                <a:latin typeface="Arial"/>
              </a:rPr>
              <a:t>d</a:t>
            </a:r>
            <a:r>
              <a:rPr lang="ko-KR" altLang="en-US" sz="1300" b="0" i="0" dirty="0">
                <a:solidFill>
                  <a:srgbClr val="262626"/>
                </a:solidFill>
                <a:latin typeface="Arial"/>
              </a:rPr>
              <a:t> </a:t>
            </a:r>
            <a:r>
              <a:rPr sz="1300" b="0" i="0" dirty="0">
                <a:solidFill>
                  <a:srgbClr val="262626"/>
                </a:solidFill>
                <a:latin typeface="Arial"/>
              </a:rPr>
              <a:t>costs?</a:t>
            </a:r>
          </a:p>
          <a:p>
            <a:pPr marL="274638" indent="-274638" algn="l">
              <a:lnSpc>
                <a:spcPct val="120000"/>
              </a:lnSpc>
              <a:spcBef>
                <a:spcPts val="1200"/>
              </a:spcBef>
              <a:spcAft>
                <a:spcPts val="0"/>
              </a:spcAft>
              <a:buNone/>
            </a:pPr>
            <a:r>
              <a:rPr sz="1300" dirty="0">
                <a:solidFill>
                  <a:srgbClr val="4F81BD"/>
                </a:solidFill>
                <a:latin typeface="Arial"/>
              </a:rPr>
              <a:t>■ </a:t>
            </a:r>
            <a:r>
              <a:rPr sz="1300" b="0" i="0" dirty="0">
                <a:solidFill>
                  <a:srgbClr val="262626"/>
                </a:solidFill>
                <a:latin typeface="Arial"/>
              </a:rPr>
              <a:t>Is performance implementable, not just a </a:t>
            </a:r>
            <a:r>
              <a:rPr sz="1300" b="0" i="0" dirty="0" err="1">
                <a:solidFill>
                  <a:srgbClr val="262626"/>
                </a:solidFill>
                <a:latin typeface="Arial"/>
              </a:rPr>
              <a:t>backtest</a:t>
            </a:r>
            <a:r>
              <a:rPr sz="1300" b="0" i="0" dirty="0">
                <a:solidFill>
                  <a:srgbClr val="262626"/>
                </a:solidFill>
                <a:latin typeface="Arial"/>
              </a:rPr>
              <a:t> artifact?</a:t>
            </a:r>
          </a:p>
        </p:txBody>
      </p:sp>
      <p:sp>
        <p:nvSpPr>
          <p:cNvPr id="8" name="Chevron 7"/>
          <p:cNvSpPr/>
          <p:nvPr/>
        </p:nvSpPr>
        <p:spPr>
          <a:xfrm>
            <a:off x="4382000" y="2908933"/>
            <a:ext cx="320000" cy="600000"/>
          </a:xfrm>
          <a:prstGeom prst="chevron">
            <a:avLst/>
          </a:prstGeom>
          <a:solidFill>
            <a:srgbClr val="4F81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57200" y="6600000"/>
            <a:ext cx="6200000" cy="220000"/>
          </a:xfrm>
          <a:prstGeom prst="rect">
            <a:avLst/>
          </a:prstGeom>
          <a:noFill/>
        </p:spPr>
        <p:txBody>
          <a:bodyPr wrap="none" lIns="0" tIns="0" rIns="0" bIns="0">
            <a:spAutoFit/>
          </a:bodyPr>
          <a:lstStyle/>
          <a:p>
            <a:pPr marL="0" indent="0">
              <a:buNone/>
            </a:pPr>
            <a:r>
              <a:rPr sz="850">
                <a:solidFill>
                  <a:srgbClr val="8C8C8C"/>
                </a:solidFill>
                <a:latin typeface="Arial"/>
              </a:rPr>
              <a:t>Gu, Kelly, and Xiu (2020)  |  Empirical Asset Pricing via Machine Learning</a:t>
            </a:r>
          </a:p>
        </p:txBody>
      </p:sp>
      <p:sp>
        <p:nvSpPr>
          <p:cNvPr id="10" name="TextBox 9"/>
          <p:cNvSpPr txBox="1"/>
          <p:nvPr/>
        </p:nvSpPr>
        <p:spPr>
          <a:xfrm>
            <a:off x="8250000" y="6600000"/>
            <a:ext cx="700000" cy="230000"/>
          </a:xfrm>
          <a:prstGeom prst="rect">
            <a:avLst/>
          </a:prstGeom>
          <a:noFill/>
        </p:spPr>
        <p:txBody>
          <a:bodyPr wrap="none" lIns="0" tIns="0" rIns="0" bIns="0">
            <a:spAutoFit/>
          </a:bodyPr>
          <a:lstStyle/>
          <a:p>
            <a:pPr marL="0" indent="0" algn="r">
              <a:buNone/>
            </a:pPr>
            <a:r>
              <a:rPr sz="1000" b="1">
                <a:solidFill>
                  <a:srgbClr val="595959"/>
                </a:solidFill>
                <a:latin typeface="Arial"/>
              </a:rPr>
              <a:t>26 / 30</a:t>
            </a:r>
          </a:p>
        </p:txBody>
      </p:sp>
    </p:spTree>
    <p:extLst>
      <p:ext uri="{BB962C8B-B14F-4D97-AF65-F5344CB8AC3E}">
        <p14:creationId xmlns:p14="http://schemas.microsoft.com/office/powerpoint/2010/main" val="11075770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D223D722-AB51-4D5E-076B-AF69029210A4}"/>
              </a:ext>
            </a:extLst>
          </p:cNvPr>
          <p:cNvSpPr>
            <a:spLocks noGrp="1"/>
          </p:cNvSpPr>
          <p:nvPr>
            <p:ph type="body" idx="13"/>
          </p:nvPr>
        </p:nvSpPr>
        <p:spPr>
          <a:xfrm>
            <a:off x="107949" y="56129"/>
            <a:ext cx="8784531" cy="549275"/>
          </a:xfrm>
        </p:spPr>
        <p:txBody>
          <a:bodyPr wrap="none" anchor="ctr">
            <a:normAutofit/>
          </a:bodyPr>
          <a:lstStyle/>
          <a:p>
            <a:pPr algn="l">
              <a:defRPr sz="2100" b="1">
                <a:solidFill>
                  <a:srgbClr val="FFFFFF"/>
                </a:solidFill>
                <a:latin typeface="Arial"/>
                <a:ea typeface="Arial"/>
                <a:cs typeface="Arial"/>
              </a:defRPr>
            </a:pPr>
            <a:r>
              <a:rPr sz="2100" b="1">
                <a:solidFill>
                  <a:srgbClr val="FFFFFF"/>
                </a:solidFill>
                <a:latin typeface="Arial"/>
                <a:ea typeface="Arial"/>
                <a:cs typeface="Arial"/>
              </a:rPr>
              <a:t>Thesis Work in Progress</a:t>
            </a:r>
            <a:endParaRPr sz="3200"/>
          </a:p>
        </p:txBody>
      </p:sp>
      <p:sp>
        <p:nvSpPr>
          <p:cNvPr id="3" name="Rounded Rectangle 2"/>
          <p:cNvSpPr/>
          <p:nvPr/>
        </p:nvSpPr>
        <p:spPr>
          <a:xfrm>
            <a:off x="457200" y="1000000"/>
            <a:ext cx="8229600" cy="900000"/>
          </a:xfrm>
          <a:prstGeom prst="roundRect">
            <a:avLst>
              <a:gd name="adj" fmla="val 8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77200" y="1120000"/>
            <a:ext cx="7789600" cy="700000"/>
          </a:xfrm>
          <a:prstGeom prst="rect">
            <a:avLst/>
          </a:prstGeom>
          <a:noFill/>
        </p:spPr>
        <p:txBody>
          <a:bodyPr wrap="square" lIns="0" tIns="0" rIns="0" bIns="0" anchor="t">
            <a:spAutoFit/>
          </a:bodyPr>
          <a:lstStyle/>
          <a:p>
            <a:pPr marL="0" indent="0" algn="l">
              <a:spcBef>
                <a:spcPts val="0"/>
              </a:spcBef>
              <a:spcAft>
                <a:spcPts val="0"/>
              </a:spcAft>
              <a:buNone/>
            </a:pPr>
            <a:r>
              <a:rPr sz="1150" b="1" i="0">
                <a:solidFill>
                  <a:srgbClr val="2E5C8A"/>
                </a:solidFill>
                <a:latin typeface="Arial"/>
              </a:rPr>
              <a:t>Research question</a:t>
            </a:r>
          </a:p>
          <a:p>
            <a:pPr marL="0" indent="0" algn="l">
              <a:lnSpc>
                <a:spcPct val="110000"/>
              </a:lnSpc>
              <a:spcBef>
                <a:spcPts val="400"/>
              </a:spcBef>
              <a:spcAft>
                <a:spcPts val="0"/>
              </a:spcAft>
              <a:buNone/>
            </a:pPr>
            <a:r>
              <a:rPr sz="1450" b="1" i="0">
                <a:solidFill>
                  <a:srgbClr val="17375E"/>
                </a:solidFill>
                <a:latin typeface="Arial"/>
              </a:rPr>
              <a:t>Can rolling XGBoost identify relative winners in the KOSPI market?</a:t>
            </a:r>
          </a:p>
        </p:txBody>
      </p:sp>
      <p:sp>
        <p:nvSpPr>
          <p:cNvPr id="5" name="TextBox 4"/>
          <p:cNvSpPr txBox="1"/>
          <p:nvPr/>
        </p:nvSpPr>
        <p:spPr>
          <a:xfrm>
            <a:off x="457200" y="2000000"/>
            <a:ext cx="8229600" cy="300000"/>
          </a:xfrm>
          <a:prstGeom prst="rect">
            <a:avLst/>
          </a:prstGeom>
          <a:noFill/>
        </p:spPr>
        <p:txBody>
          <a:bodyPr wrap="square" lIns="0" tIns="0" rIns="0" bIns="0" anchor="t">
            <a:spAutoFit/>
          </a:bodyPr>
          <a:lstStyle/>
          <a:p>
            <a:pPr marL="0" indent="0" algn="l">
              <a:spcBef>
                <a:spcPts val="0"/>
              </a:spcBef>
              <a:spcAft>
                <a:spcPts val="0"/>
              </a:spcAft>
              <a:buNone/>
            </a:pPr>
            <a:r>
              <a:rPr sz="1350" b="1" i="0">
                <a:solidFill>
                  <a:srgbClr val="17375E"/>
                </a:solidFill>
                <a:latin typeface="Arial"/>
              </a:rPr>
              <a:t>Current status</a:t>
            </a:r>
          </a:p>
        </p:txBody>
      </p:sp>
      <p:sp>
        <p:nvSpPr>
          <p:cNvPr id="6" name="TextBox 5"/>
          <p:cNvSpPr txBox="1"/>
          <p:nvPr/>
        </p:nvSpPr>
        <p:spPr>
          <a:xfrm>
            <a:off x="717200" y="2440867"/>
            <a:ext cx="6100000" cy="218265"/>
          </a:xfrm>
          <a:prstGeom prst="rect">
            <a:avLst/>
          </a:prstGeom>
          <a:noFill/>
        </p:spPr>
        <p:txBody>
          <a:bodyPr wrap="square" lIns="0" tIns="0" rIns="0" bIns="0" anchor="ctr">
            <a:spAutoFit/>
          </a:bodyPr>
          <a:lstStyle/>
          <a:p>
            <a:pPr marL="274638" indent="-274638" algn="l">
              <a:lnSpc>
                <a:spcPct val="115000"/>
              </a:lnSpc>
              <a:spcBef>
                <a:spcPts val="0"/>
              </a:spcBef>
              <a:spcAft>
                <a:spcPts val="0"/>
              </a:spcAft>
              <a:buNone/>
            </a:pPr>
            <a:r>
              <a:rPr sz="1350" dirty="0">
                <a:solidFill>
                  <a:srgbClr val="4F81BD"/>
                </a:solidFill>
                <a:latin typeface="Arial"/>
              </a:rPr>
              <a:t>■   </a:t>
            </a:r>
            <a:r>
              <a:rPr lang="en-US" sz="1350" dirty="0">
                <a:solidFill>
                  <a:srgbClr val="262626"/>
                </a:solidFill>
                <a:latin typeface="Arial"/>
              </a:rPr>
              <a:t>Data Collection </a:t>
            </a:r>
            <a:r>
              <a:rPr sz="1350" b="0" i="0" dirty="0">
                <a:solidFill>
                  <a:srgbClr val="262626"/>
                </a:solidFill>
                <a:latin typeface="Arial"/>
              </a:rPr>
              <a:t>completed</a:t>
            </a:r>
          </a:p>
        </p:txBody>
      </p:sp>
      <p:sp>
        <p:nvSpPr>
          <p:cNvPr id="7" name="Rounded Rectangle 6"/>
          <p:cNvSpPr/>
          <p:nvPr/>
        </p:nvSpPr>
        <p:spPr>
          <a:xfrm>
            <a:off x="6957200" y="2230000"/>
            <a:ext cx="1500000" cy="440000"/>
          </a:xfrm>
          <a:prstGeom prst="roundRect">
            <a:avLst>
              <a:gd name="adj" fmla="val 50000"/>
            </a:avLst>
          </a:prstGeom>
          <a:solidFill>
            <a:srgbClr val="E3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indent="0" algn="ctr">
              <a:buNone/>
            </a:pPr>
            <a:r>
              <a:rPr sz="1050" b="1">
                <a:solidFill>
                  <a:srgbClr val="3F7D5C"/>
                </a:solidFill>
                <a:latin typeface="Arial"/>
              </a:rPr>
              <a:t>DONE</a:t>
            </a:r>
          </a:p>
        </p:txBody>
      </p:sp>
      <p:sp>
        <p:nvSpPr>
          <p:cNvPr id="8" name="TextBox 7"/>
          <p:cNvSpPr txBox="1"/>
          <p:nvPr/>
        </p:nvSpPr>
        <p:spPr>
          <a:xfrm>
            <a:off x="717200" y="3040000"/>
            <a:ext cx="6100000" cy="780000"/>
          </a:xfrm>
          <a:prstGeom prst="rect">
            <a:avLst/>
          </a:prstGeom>
          <a:noFill/>
        </p:spPr>
        <p:txBody>
          <a:bodyPr wrap="square" lIns="0" tIns="0" rIns="0" bIns="0" anchor="ctr">
            <a:spAutoFit/>
          </a:bodyPr>
          <a:lstStyle/>
          <a:p>
            <a:pPr marL="274638" indent="-274638" algn="l">
              <a:lnSpc>
                <a:spcPct val="115000"/>
              </a:lnSpc>
              <a:spcBef>
                <a:spcPts val="0"/>
              </a:spcBef>
              <a:spcAft>
                <a:spcPts val="0"/>
              </a:spcAft>
              <a:buNone/>
            </a:pPr>
            <a:r>
              <a:rPr sz="1350" dirty="0">
                <a:solidFill>
                  <a:srgbClr val="4F81BD"/>
                </a:solidFill>
                <a:latin typeface="Arial"/>
              </a:rPr>
              <a:t>■   </a:t>
            </a:r>
            <a:r>
              <a:rPr sz="1350" b="0" i="0" dirty="0">
                <a:solidFill>
                  <a:srgbClr val="262626"/>
                </a:solidFill>
                <a:latin typeface="Arial"/>
              </a:rPr>
              <a:t>Final strategy: single-stage stock selection</a:t>
            </a:r>
          </a:p>
        </p:txBody>
      </p:sp>
      <p:sp>
        <p:nvSpPr>
          <p:cNvPr id="9" name="Rounded Rectangle 8"/>
          <p:cNvSpPr/>
          <p:nvPr/>
        </p:nvSpPr>
        <p:spPr>
          <a:xfrm>
            <a:off x="6957200" y="3110000"/>
            <a:ext cx="1500000" cy="440000"/>
          </a:xfrm>
          <a:prstGeom prst="roundRect">
            <a:avLst>
              <a:gd name="adj" fmla="val 50000"/>
            </a:avLst>
          </a:prstGeom>
          <a:solidFill>
            <a:srgbClr val="E3F1E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indent="0" algn="ctr">
              <a:buNone/>
            </a:pPr>
            <a:r>
              <a:rPr sz="1050" b="1">
                <a:solidFill>
                  <a:srgbClr val="3F7D5C"/>
                </a:solidFill>
                <a:latin typeface="Arial"/>
              </a:rPr>
              <a:t>DONE</a:t>
            </a:r>
          </a:p>
        </p:txBody>
      </p:sp>
      <p:sp>
        <p:nvSpPr>
          <p:cNvPr id="10" name="TextBox 9"/>
          <p:cNvSpPr txBox="1"/>
          <p:nvPr/>
        </p:nvSpPr>
        <p:spPr>
          <a:xfrm>
            <a:off x="717200" y="3920000"/>
            <a:ext cx="6100000" cy="780000"/>
          </a:xfrm>
          <a:prstGeom prst="rect">
            <a:avLst/>
          </a:prstGeom>
          <a:noFill/>
        </p:spPr>
        <p:txBody>
          <a:bodyPr wrap="square" lIns="0" tIns="0" rIns="0" bIns="0" anchor="ctr">
            <a:spAutoFit/>
          </a:bodyPr>
          <a:lstStyle/>
          <a:p>
            <a:pPr marL="274638" indent="-274638" algn="l">
              <a:lnSpc>
                <a:spcPct val="115000"/>
              </a:lnSpc>
              <a:spcBef>
                <a:spcPts val="0"/>
              </a:spcBef>
              <a:spcAft>
                <a:spcPts val="0"/>
              </a:spcAft>
              <a:buNone/>
            </a:pPr>
            <a:r>
              <a:rPr sz="1350" dirty="0">
                <a:solidFill>
                  <a:srgbClr val="4F81BD"/>
                </a:solidFill>
                <a:latin typeface="Arial"/>
              </a:rPr>
              <a:t>■   </a:t>
            </a:r>
            <a:r>
              <a:rPr sz="1350" b="0" i="0" dirty="0">
                <a:solidFill>
                  <a:srgbClr val="262626"/>
                </a:solidFill>
                <a:latin typeface="Arial"/>
              </a:rPr>
              <a:t>Early sector → stock design removed after underperformance</a:t>
            </a:r>
          </a:p>
        </p:txBody>
      </p:sp>
      <p:sp>
        <p:nvSpPr>
          <p:cNvPr id="11" name="Rounded Rectangle 10"/>
          <p:cNvSpPr/>
          <p:nvPr/>
        </p:nvSpPr>
        <p:spPr>
          <a:xfrm>
            <a:off x="6957200" y="3990000"/>
            <a:ext cx="1500000" cy="440000"/>
          </a:xfrm>
          <a:prstGeom prst="roundRect">
            <a:avLst>
              <a:gd name="adj" fmla="val 50000"/>
            </a:avLst>
          </a:prstGeom>
          <a:solidFill>
            <a:srgbClr val="FBF0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indent="0" algn="ctr">
              <a:buNone/>
            </a:pPr>
            <a:r>
              <a:rPr sz="1050" b="1">
                <a:solidFill>
                  <a:srgbClr val="B5872E"/>
                </a:solidFill>
                <a:latin typeface="Arial"/>
              </a:rPr>
              <a:t>REVISED</a:t>
            </a:r>
          </a:p>
        </p:txBody>
      </p:sp>
      <p:sp>
        <p:nvSpPr>
          <p:cNvPr id="12" name="TextBox 11"/>
          <p:cNvSpPr txBox="1"/>
          <p:nvPr/>
        </p:nvSpPr>
        <p:spPr>
          <a:xfrm>
            <a:off x="717200" y="4800000"/>
            <a:ext cx="6100000" cy="780000"/>
          </a:xfrm>
          <a:prstGeom prst="rect">
            <a:avLst/>
          </a:prstGeom>
          <a:noFill/>
        </p:spPr>
        <p:txBody>
          <a:bodyPr wrap="square" lIns="0" tIns="0" rIns="0" bIns="0" anchor="ctr">
            <a:spAutoFit/>
          </a:bodyPr>
          <a:lstStyle/>
          <a:p>
            <a:pPr marL="274638" indent="-274638" algn="l">
              <a:lnSpc>
                <a:spcPct val="115000"/>
              </a:lnSpc>
              <a:spcBef>
                <a:spcPts val="0"/>
              </a:spcBef>
              <a:spcAft>
                <a:spcPts val="0"/>
              </a:spcAft>
              <a:buNone/>
            </a:pPr>
            <a:r>
              <a:rPr sz="1350">
                <a:solidFill>
                  <a:srgbClr val="4F81BD"/>
                </a:solidFill>
                <a:latin typeface="Arial"/>
              </a:rPr>
              <a:t>■   </a:t>
            </a:r>
            <a:r>
              <a:rPr sz="1350" b="0" i="0">
                <a:solidFill>
                  <a:srgbClr val="262626"/>
                </a:solidFill>
                <a:latin typeface="Arial"/>
              </a:rPr>
              <a:t>Thesis validation framework is being rebuilt</a:t>
            </a:r>
          </a:p>
        </p:txBody>
      </p:sp>
      <p:sp>
        <p:nvSpPr>
          <p:cNvPr id="13" name="Rounded Rectangle 12"/>
          <p:cNvSpPr/>
          <p:nvPr/>
        </p:nvSpPr>
        <p:spPr>
          <a:xfrm>
            <a:off x="6957200" y="4870000"/>
            <a:ext cx="1500000" cy="440000"/>
          </a:xfrm>
          <a:prstGeom prst="roundRect">
            <a:avLst>
              <a:gd name="adj" fmla="val 50000"/>
            </a:avLst>
          </a:prstGeom>
          <a:solidFill>
            <a:srgbClr val="F5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indent="0" algn="ctr">
              <a:buNone/>
            </a:pPr>
            <a:r>
              <a:rPr sz="1050" b="1">
                <a:solidFill>
                  <a:srgbClr val="B23B3B"/>
                </a:solidFill>
                <a:latin typeface="Arial"/>
              </a:rPr>
              <a:t>IN PROGRESS</a:t>
            </a:r>
          </a:p>
        </p:txBody>
      </p:sp>
      <p:sp>
        <p:nvSpPr>
          <p:cNvPr id="14" name="TextBox 13"/>
          <p:cNvSpPr txBox="1"/>
          <p:nvPr/>
        </p:nvSpPr>
        <p:spPr>
          <a:xfrm>
            <a:off x="457200" y="6600000"/>
            <a:ext cx="6200000" cy="220000"/>
          </a:xfrm>
          <a:prstGeom prst="rect">
            <a:avLst/>
          </a:prstGeom>
          <a:noFill/>
        </p:spPr>
        <p:txBody>
          <a:bodyPr wrap="none" lIns="0" tIns="0" rIns="0" bIns="0">
            <a:spAutoFit/>
          </a:bodyPr>
          <a:lstStyle/>
          <a:p>
            <a:pPr marL="0" indent="0">
              <a:buNone/>
            </a:pPr>
            <a:r>
              <a:rPr sz="850">
                <a:solidFill>
                  <a:srgbClr val="8C8C8C"/>
                </a:solidFill>
                <a:latin typeface="Arial"/>
              </a:rPr>
              <a:t>Gu, Kelly, and Xiu (2020)  |  Empirical Asset Pricing via Machine Learning</a:t>
            </a:r>
          </a:p>
        </p:txBody>
      </p:sp>
      <p:sp>
        <p:nvSpPr>
          <p:cNvPr id="15" name="TextBox 14"/>
          <p:cNvSpPr txBox="1"/>
          <p:nvPr/>
        </p:nvSpPr>
        <p:spPr>
          <a:xfrm>
            <a:off x="8250000" y="6600000"/>
            <a:ext cx="700000" cy="230000"/>
          </a:xfrm>
          <a:prstGeom prst="rect">
            <a:avLst/>
          </a:prstGeom>
          <a:noFill/>
        </p:spPr>
        <p:txBody>
          <a:bodyPr wrap="none" lIns="0" tIns="0" rIns="0" bIns="0">
            <a:spAutoFit/>
          </a:bodyPr>
          <a:lstStyle/>
          <a:p>
            <a:pPr marL="0" indent="0" algn="r">
              <a:buNone/>
            </a:pPr>
            <a:r>
              <a:rPr sz="1000" b="1">
                <a:solidFill>
                  <a:srgbClr val="595959"/>
                </a:solidFill>
                <a:latin typeface="Arial"/>
              </a:rPr>
              <a:t>27 / 30</a:t>
            </a:r>
          </a:p>
        </p:txBody>
      </p:sp>
    </p:spTree>
    <p:extLst>
      <p:ext uri="{BB962C8B-B14F-4D97-AF65-F5344CB8AC3E}">
        <p14:creationId xmlns:p14="http://schemas.microsoft.com/office/powerpoint/2010/main" val="161145201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D223D722-AB51-4D5E-076B-AF69029210A4}"/>
              </a:ext>
            </a:extLst>
          </p:cNvPr>
          <p:cNvSpPr>
            <a:spLocks noGrp="1"/>
          </p:cNvSpPr>
          <p:nvPr>
            <p:ph type="body" idx="13"/>
          </p:nvPr>
        </p:nvSpPr>
        <p:spPr>
          <a:xfrm>
            <a:off x="107949" y="56129"/>
            <a:ext cx="8784531" cy="549275"/>
          </a:xfrm>
        </p:spPr>
        <p:txBody>
          <a:bodyPr wrap="none" anchor="ctr">
            <a:normAutofit/>
          </a:bodyPr>
          <a:lstStyle/>
          <a:p>
            <a:pPr algn="l">
              <a:defRPr sz="2100" b="1">
                <a:solidFill>
                  <a:srgbClr val="FFFFFF"/>
                </a:solidFill>
                <a:latin typeface="Arial"/>
                <a:ea typeface="Arial"/>
                <a:cs typeface="Arial"/>
              </a:defRPr>
            </a:pPr>
            <a:r>
              <a:rPr sz="2100" b="1">
                <a:solidFill>
                  <a:srgbClr val="FFFFFF"/>
                </a:solidFill>
                <a:latin typeface="Arial"/>
                <a:ea typeface="Arial"/>
                <a:cs typeface="Arial"/>
              </a:rPr>
              <a:t>Current Research Design</a:t>
            </a:r>
            <a:endParaRPr sz="3200"/>
          </a:p>
        </p:txBody>
      </p:sp>
      <p:pic>
        <p:nvPicPr>
          <p:cNvPr id="3" name="Picture 2" descr="fig_pipeline_qds.png"/>
          <p:cNvPicPr>
            <a:picLocks noChangeAspect="1"/>
          </p:cNvPicPr>
          <p:nvPr/>
        </p:nvPicPr>
        <p:blipFill>
          <a:blip r:embed="rId3"/>
          <a:stretch>
            <a:fillRect/>
          </a:stretch>
        </p:blipFill>
        <p:spPr>
          <a:xfrm>
            <a:off x="462000" y="1083113"/>
            <a:ext cx="8220000" cy="2093773"/>
          </a:xfrm>
          <a:prstGeom prst="rect">
            <a:avLst/>
          </a:prstGeom>
        </p:spPr>
      </p:pic>
      <p:sp>
        <p:nvSpPr>
          <p:cNvPr id="4" name="TextBox 3"/>
          <p:cNvSpPr txBox="1"/>
          <p:nvPr/>
        </p:nvSpPr>
        <p:spPr>
          <a:xfrm>
            <a:off x="359469" y="3389157"/>
            <a:ext cx="8784531" cy="1520416"/>
          </a:xfrm>
          <a:prstGeom prst="rect">
            <a:avLst/>
          </a:prstGeom>
          <a:noFill/>
        </p:spPr>
        <p:txBody>
          <a:bodyPr wrap="square" lIns="0" tIns="0" rIns="0" bIns="0" anchor="t">
            <a:spAutoFit/>
          </a:bodyPr>
          <a:lstStyle/>
          <a:p>
            <a:pPr marL="274638" indent="-274638" algn="l">
              <a:lnSpc>
                <a:spcPct val="115000"/>
              </a:lnSpc>
              <a:spcBef>
                <a:spcPts val="0"/>
              </a:spcBef>
              <a:spcAft>
                <a:spcPts val="0"/>
              </a:spcAft>
              <a:buNone/>
            </a:pPr>
            <a:r>
              <a:rPr sz="1600" dirty="0">
                <a:solidFill>
                  <a:srgbClr val="4F81BD"/>
                </a:solidFill>
                <a:latin typeface="Arial"/>
              </a:rPr>
              <a:t>■   </a:t>
            </a:r>
            <a:r>
              <a:rPr sz="1600" b="0" i="0" dirty="0">
                <a:solidFill>
                  <a:srgbClr val="262626"/>
                </a:solidFill>
                <a:latin typeface="Arial"/>
              </a:rPr>
              <a:t>KOSPI, 2014–2025  —  price, liquidity, investor-flow, short-interest, and fundamental features</a:t>
            </a:r>
          </a:p>
          <a:p>
            <a:pPr marL="274638" indent="-274638" algn="l">
              <a:spcBef>
                <a:spcPts val="1200"/>
              </a:spcBef>
              <a:spcAft>
                <a:spcPts val="0"/>
              </a:spcAft>
              <a:buNone/>
            </a:pPr>
            <a:r>
              <a:rPr sz="1600" dirty="0">
                <a:solidFill>
                  <a:srgbClr val="4F81BD"/>
                </a:solidFill>
                <a:latin typeface="Arial"/>
              </a:rPr>
              <a:t>■   </a:t>
            </a:r>
            <a:r>
              <a:rPr sz="1600" b="0" i="0" dirty="0">
                <a:solidFill>
                  <a:srgbClr val="262626"/>
                </a:solidFill>
                <a:latin typeface="Arial"/>
              </a:rPr>
              <a:t>Three-class </a:t>
            </a:r>
            <a:r>
              <a:rPr sz="1600" b="0" i="0" dirty="0" err="1">
                <a:solidFill>
                  <a:srgbClr val="262626"/>
                </a:solidFill>
                <a:latin typeface="Arial"/>
              </a:rPr>
              <a:t>XGBoost</a:t>
            </a:r>
            <a:r>
              <a:rPr sz="1600" b="0" i="0" dirty="0">
                <a:solidFill>
                  <a:srgbClr val="262626"/>
                </a:solidFill>
                <a:latin typeface="Arial"/>
              </a:rPr>
              <a:t> classifier on 21-trading-day forward relative returns</a:t>
            </a:r>
          </a:p>
          <a:p>
            <a:pPr marL="274638" indent="-274638" algn="l">
              <a:lnSpc>
                <a:spcPct val="115000"/>
              </a:lnSpc>
              <a:spcBef>
                <a:spcPts val="1200"/>
              </a:spcBef>
              <a:spcAft>
                <a:spcPts val="0"/>
              </a:spcAft>
              <a:buNone/>
            </a:pPr>
            <a:r>
              <a:rPr sz="1600" dirty="0">
                <a:solidFill>
                  <a:srgbClr val="4F81BD"/>
                </a:solidFill>
                <a:latin typeface="Arial"/>
              </a:rPr>
              <a:t>■   </a:t>
            </a:r>
            <a:r>
              <a:rPr sz="1600" b="0" i="0" dirty="0">
                <a:solidFill>
                  <a:srgbClr val="262626"/>
                </a:solidFill>
                <a:latin typeface="Arial"/>
              </a:rPr>
              <a:t>Four-year rolling training window with a two-month embargo before the signal date</a:t>
            </a:r>
          </a:p>
          <a:p>
            <a:pPr marL="274638" indent="-274638" algn="l">
              <a:spcBef>
                <a:spcPts val="1200"/>
              </a:spcBef>
              <a:spcAft>
                <a:spcPts val="0"/>
              </a:spcAft>
              <a:buNone/>
            </a:pPr>
            <a:r>
              <a:rPr sz="1600" dirty="0">
                <a:solidFill>
                  <a:srgbClr val="4F81BD"/>
                </a:solidFill>
                <a:latin typeface="Arial"/>
              </a:rPr>
              <a:t>■   </a:t>
            </a:r>
            <a:r>
              <a:rPr sz="1600" b="0" i="0" dirty="0">
                <a:solidFill>
                  <a:srgbClr val="262626"/>
                </a:solidFill>
                <a:latin typeface="Arial"/>
              </a:rPr>
              <a:t>Stocks ranked directly by top-class probability</a:t>
            </a:r>
          </a:p>
        </p:txBody>
      </p:sp>
      <p:sp>
        <p:nvSpPr>
          <p:cNvPr id="6" name="TextBox 5"/>
          <p:cNvSpPr txBox="1"/>
          <p:nvPr/>
        </p:nvSpPr>
        <p:spPr>
          <a:xfrm>
            <a:off x="457200" y="6600000"/>
            <a:ext cx="6200000" cy="220000"/>
          </a:xfrm>
          <a:prstGeom prst="rect">
            <a:avLst/>
          </a:prstGeom>
          <a:noFill/>
        </p:spPr>
        <p:txBody>
          <a:bodyPr wrap="none" lIns="0" tIns="0" rIns="0" bIns="0">
            <a:spAutoFit/>
          </a:bodyPr>
          <a:lstStyle/>
          <a:p>
            <a:pPr marL="0" indent="0">
              <a:buNone/>
            </a:pPr>
            <a:r>
              <a:rPr sz="850">
                <a:solidFill>
                  <a:srgbClr val="8C8C8C"/>
                </a:solidFill>
                <a:latin typeface="Arial"/>
              </a:rPr>
              <a:t>Gu, Kelly, and Xiu (2020)  |  Empirical Asset Pricing via Machine Learning</a:t>
            </a:r>
          </a:p>
        </p:txBody>
      </p:sp>
      <p:sp>
        <p:nvSpPr>
          <p:cNvPr id="7" name="TextBox 6"/>
          <p:cNvSpPr txBox="1"/>
          <p:nvPr/>
        </p:nvSpPr>
        <p:spPr>
          <a:xfrm>
            <a:off x="8250000" y="6600000"/>
            <a:ext cx="700000" cy="230000"/>
          </a:xfrm>
          <a:prstGeom prst="rect">
            <a:avLst/>
          </a:prstGeom>
          <a:noFill/>
        </p:spPr>
        <p:txBody>
          <a:bodyPr wrap="none" lIns="0" tIns="0" rIns="0" bIns="0">
            <a:spAutoFit/>
          </a:bodyPr>
          <a:lstStyle/>
          <a:p>
            <a:pPr marL="0" indent="0" algn="r">
              <a:buNone/>
            </a:pPr>
            <a:r>
              <a:rPr sz="1000" b="1">
                <a:solidFill>
                  <a:srgbClr val="595959"/>
                </a:solidFill>
                <a:latin typeface="Arial"/>
              </a:rPr>
              <a:t>28 / 30</a:t>
            </a:r>
          </a:p>
        </p:txBody>
      </p:sp>
    </p:spTree>
    <p:extLst>
      <p:ext uri="{BB962C8B-B14F-4D97-AF65-F5344CB8AC3E}">
        <p14:creationId xmlns:p14="http://schemas.microsoft.com/office/powerpoint/2010/main" val="16114520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D223D722-AB51-4D5E-076B-AF69029210A4}"/>
              </a:ext>
            </a:extLst>
          </p:cNvPr>
          <p:cNvSpPr>
            <a:spLocks noGrp="1"/>
          </p:cNvSpPr>
          <p:nvPr>
            <p:ph type="body" idx="13"/>
          </p:nvPr>
        </p:nvSpPr>
        <p:spPr>
          <a:xfrm>
            <a:off x="107949" y="56129"/>
            <a:ext cx="8784531" cy="549275"/>
          </a:xfrm>
        </p:spPr>
        <p:txBody>
          <a:bodyPr wrap="none" anchor="ctr">
            <a:normAutofit/>
          </a:bodyPr>
          <a:lstStyle/>
          <a:p>
            <a:pPr algn="l">
              <a:defRPr sz="2100" b="1">
                <a:solidFill>
                  <a:srgbClr val="FFFFFF"/>
                </a:solidFill>
                <a:latin typeface="Arial"/>
                <a:ea typeface="Arial"/>
                <a:cs typeface="Arial"/>
              </a:defRPr>
            </a:pPr>
            <a:r>
              <a:rPr sz="2100" b="1">
                <a:solidFill>
                  <a:srgbClr val="FFFFFF"/>
                </a:solidFill>
                <a:latin typeface="Arial"/>
                <a:ea typeface="Arial"/>
                <a:cs typeface="Arial"/>
              </a:rPr>
              <a:t>Next Steps Before Thesis Completion</a:t>
            </a:r>
            <a:endParaRPr sz="3200"/>
          </a:p>
        </p:txBody>
      </p:sp>
      <p:sp>
        <p:nvSpPr>
          <p:cNvPr id="3" name="Rounded Rectangle 2"/>
          <p:cNvSpPr/>
          <p:nvPr/>
        </p:nvSpPr>
        <p:spPr>
          <a:xfrm>
            <a:off x="457200" y="1080000"/>
            <a:ext cx="4000000" cy="1720000"/>
          </a:xfrm>
          <a:prstGeom prst="roundRect">
            <a:avLst>
              <a:gd name="adj" fmla="val 9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Oval 3"/>
          <p:cNvSpPr/>
          <p:nvPr/>
        </p:nvSpPr>
        <p:spPr>
          <a:xfrm>
            <a:off x="637200" y="1680000"/>
            <a:ext cx="520000" cy="520000"/>
          </a:xfrm>
          <a:prstGeom prst="ellipse">
            <a:avLst/>
          </a:prstGeom>
          <a:solidFill>
            <a:srgbClr val="17375E"/>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marL="0" indent="0" algn="ctr">
              <a:buNone/>
            </a:pPr>
            <a:r>
              <a:rPr sz="1700" b="1">
                <a:solidFill>
                  <a:srgbClr val="FFFFFF"/>
                </a:solidFill>
                <a:latin typeface="Arial"/>
              </a:rPr>
              <a:t>1</a:t>
            </a:r>
          </a:p>
        </p:txBody>
      </p:sp>
      <p:sp>
        <p:nvSpPr>
          <p:cNvPr id="5" name="TextBox 4"/>
          <p:cNvSpPr txBox="1"/>
          <p:nvPr/>
        </p:nvSpPr>
        <p:spPr>
          <a:xfrm>
            <a:off x="1257200" y="1220000"/>
            <a:ext cx="3040000" cy="1440000"/>
          </a:xfrm>
          <a:prstGeom prst="rect">
            <a:avLst/>
          </a:prstGeom>
          <a:noFill/>
        </p:spPr>
        <p:txBody>
          <a:bodyPr wrap="square" lIns="0" tIns="0" rIns="0" bIns="0" anchor="ctr">
            <a:spAutoFit/>
          </a:bodyPr>
          <a:lstStyle/>
          <a:p>
            <a:pPr marL="0" indent="0" algn="l">
              <a:lnSpc>
                <a:spcPct val="120000"/>
              </a:lnSpc>
              <a:spcBef>
                <a:spcPts val="600"/>
              </a:spcBef>
              <a:spcAft>
                <a:spcPts val="0"/>
              </a:spcAft>
              <a:buNone/>
            </a:pPr>
            <a:r>
              <a:rPr sz="1300" b="0" i="0">
                <a:solidFill>
                  <a:srgbClr val="262626"/>
                </a:solidFill>
                <a:latin typeface="Arial"/>
              </a:rPr>
              <a:t>Rebuild an exact point-in-time universe</a:t>
            </a:r>
          </a:p>
        </p:txBody>
      </p:sp>
      <p:sp>
        <p:nvSpPr>
          <p:cNvPr id="6" name="Rounded Rectangle 5"/>
          <p:cNvSpPr/>
          <p:nvPr/>
        </p:nvSpPr>
        <p:spPr>
          <a:xfrm>
            <a:off x="4687200" y="1080000"/>
            <a:ext cx="4000000" cy="1720000"/>
          </a:xfrm>
          <a:prstGeom prst="roundRect">
            <a:avLst>
              <a:gd name="adj" fmla="val 9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Oval 6"/>
          <p:cNvSpPr/>
          <p:nvPr/>
        </p:nvSpPr>
        <p:spPr>
          <a:xfrm>
            <a:off x="4867200" y="1680000"/>
            <a:ext cx="520000" cy="520000"/>
          </a:xfrm>
          <a:prstGeom prst="ellipse">
            <a:avLst/>
          </a:prstGeom>
          <a:solidFill>
            <a:srgbClr val="17375E"/>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marL="0" indent="0" algn="ctr">
              <a:buNone/>
            </a:pPr>
            <a:r>
              <a:rPr sz="1700" b="1">
                <a:solidFill>
                  <a:srgbClr val="FFFFFF"/>
                </a:solidFill>
                <a:latin typeface="Arial"/>
              </a:rPr>
              <a:t>2</a:t>
            </a:r>
          </a:p>
        </p:txBody>
      </p:sp>
      <p:sp>
        <p:nvSpPr>
          <p:cNvPr id="8" name="TextBox 7"/>
          <p:cNvSpPr txBox="1"/>
          <p:nvPr/>
        </p:nvSpPr>
        <p:spPr>
          <a:xfrm>
            <a:off x="5487200" y="1220000"/>
            <a:ext cx="3040000" cy="1440000"/>
          </a:xfrm>
          <a:prstGeom prst="rect">
            <a:avLst/>
          </a:prstGeom>
          <a:noFill/>
        </p:spPr>
        <p:txBody>
          <a:bodyPr wrap="square" lIns="0" tIns="0" rIns="0" bIns="0" anchor="ctr">
            <a:spAutoFit/>
          </a:bodyPr>
          <a:lstStyle/>
          <a:p>
            <a:pPr marL="0" indent="0" algn="l">
              <a:lnSpc>
                <a:spcPct val="120000"/>
              </a:lnSpc>
              <a:spcBef>
                <a:spcPts val="600"/>
              </a:spcBef>
              <a:spcAft>
                <a:spcPts val="0"/>
              </a:spcAft>
              <a:buNone/>
            </a:pPr>
            <a:r>
              <a:rPr sz="1300" b="0" i="0">
                <a:solidFill>
                  <a:srgbClr val="262626"/>
                </a:solidFill>
                <a:latin typeface="Arial"/>
              </a:rPr>
              <a:t>Freeze model rules and an untouched final holdout</a:t>
            </a:r>
          </a:p>
        </p:txBody>
      </p:sp>
      <p:sp>
        <p:nvSpPr>
          <p:cNvPr id="9" name="Rounded Rectangle 8"/>
          <p:cNvSpPr/>
          <p:nvPr/>
        </p:nvSpPr>
        <p:spPr>
          <a:xfrm>
            <a:off x="457200" y="3030000"/>
            <a:ext cx="4000000" cy="1720000"/>
          </a:xfrm>
          <a:prstGeom prst="roundRect">
            <a:avLst>
              <a:gd name="adj" fmla="val 9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Oval 9"/>
          <p:cNvSpPr/>
          <p:nvPr/>
        </p:nvSpPr>
        <p:spPr>
          <a:xfrm>
            <a:off x="637200" y="3630000"/>
            <a:ext cx="520000" cy="520000"/>
          </a:xfrm>
          <a:prstGeom prst="ellipse">
            <a:avLst/>
          </a:prstGeom>
          <a:solidFill>
            <a:srgbClr val="17375E"/>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marL="0" indent="0" algn="ctr">
              <a:buNone/>
            </a:pPr>
            <a:r>
              <a:rPr sz="1700" b="1">
                <a:solidFill>
                  <a:srgbClr val="FFFFFF"/>
                </a:solidFill>
                <a:latin typeface="Arial"/>
              </a:rPr>
              <a:t>3</a:t>
            </a:r>
          </a:p>
        </p:txBody>
      </p:sp>
      <p:sp>
        <p:nvSpPr>
          <p:cNvPr id="11" name="TextBox 10"/>
          <p:cNvSpPr txBox="1"/>
          <p:nvPr/>
        </p:nvSpPr>
        <p:spPr>
          <a:xfrm>
            <a:off x="1257200" y="3170000"/>
            <a:ext cx="3040000" cy="1440000"/>
          </a:xfrm>
          <a:prstGeom prst="rect">
            <a:avLst/>
          </a:prstGeom>
          <a:noFill/>
        </p:spPr>
        <p:txBody>
          <a:bodyPr wrap="square" lIns="0" tIns="0" rIns="0" bIns="0" anchor="ctr">
            <a:spAutoFit/>
          </a:bodyPr>
          <a:lstStyle/>
          <a:p>
            <a:pPr marL="0" indent="0" algn="l">
              <a:lnSpc>
                <a:spcPct val="120000"/>
              </a:lnSpc>
              <a:spcBef>
                <a:spcPts val="600"/>
              </a:spcBef>
              <a:spcAft>
                <a:spcPts val="0"/>
              </a:spcAft>
              <a:buNone/>
            </a:pPr>
            <a:r>
              <a:rPr sz="1300" b="0" i="0">
                <a:solidFill>
                  <a:srgbClr val="262626"/>
                </a:solidFill>
                <a:latin typeface="Arial"/>
              </a:rPr>
              <a:t>Add Korean q-factor and liquidity-factor controls</a:t>
            </a:r>
          </a:p>
        </p:txBody>
      </p:sp>
      <p:sp>
        <p:nvSpPr>
          <p:cNvPr id="12" name="Rounded Rectangle 11"/>
          <p:cNvSpPr/>
          <p:nvPr/>
        </p:nvSpPr>
        <p:spPr>
          <a:xfrm>
            <a:off x="4687200" y="3030000"/>
            <a:ext cx="4000000" cy="1720000"/>
          </a:xfrm>
          <a:prstGeom prst="roundRect">
            <a:avLst>
              <a:gd name="adj" fmla="val 9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Oval 12"/>
          <p:cNvSpPr/>
          <p:nvPr/>
        </p:nvSpPr>
        <p:spPr>
          <a:xfrm>
            <a:off x="4867200" y="3630000"/>
            <a:ext cx="520000" cy="520000"/>
          </a:xfrm>
          <a:prstGeom prst="ellipse">
            <a:avLst/>
          </a:prstGeom>
          <a:solidFill>
            <a:srgbClr val="17375E"/>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marL="0" indent="0" algn="ctr">
              <a:buNone/>
            </a:pPr>
            <a:r>
              <a:rPr sz="1700" b="1">
                <a:solidFill>
                  <a:srgbClr val="FFFFFF"/>
                </a:solidFill>
                <a:latin typeface="Arial"/>
              </a:rPr>
              <a:t>4</a:t>
            </a:r>
          </a:p>
        </p:txBody>
      </p:sp>
      <p:sp>
        <p:nvSpPr>
          <p:cNvPr id="14" name="TextBox 13"/>
          <p:cNvSpPr txBox="1"/>
          <p:nvPr/>
        </p:nvSpPr>
        <p:spPr>
          <a:xfrm>
            <a:off x="5487200" y="3170000"/>
            <a:ext cx="3040000" cy="1440000"/>
          </a:xfrm>
          <a:prstGeom prst="rect">
            <a:avLst/>
          </a:prstGeom>
          <a:noFill/>
        </p:spPr>
        <p:txBody>
          <a:bodyPr wrap="square" lIns="0" tIns="0" rIns="0" bIns="0" anchor="ctr">
            <a:spAutoFit/>
          </a:bodyPr>
          <a:lstStyle/>
          <a:p>
            <a:pPr marL="0" indent="0" algn="l">
              <a:lnSpc>
                <a:spcPct val="120000"/>
              </a:lnSpc>
              <a:spcBef>
                <a:spcPts val="600"/>
              </a:spcBef>
              <a:spcAft>
                <a:spcPts val="0"/>
              </a:spcAft>
              <a:buNone/>
            </a:pPr>
            <a:r>
              <a:rPr sz="1300" b="0" i="0">
                <a:solidFill>
                  <a:srgbClr val="262626"/>
                </a:solidFill>
                <a:latin typeface="Arial"/>
              </a:rPr>
              <a:t>Estimate stock-specific costs and capacity</a:t>
            </a:r>
          </a:p>
        </p:txBody>
      </p:sp>
      <p:sp>
        <p:nvSpPr>
          <p:cNvPr id="15" name="Rounded Rectangle 14"/>
          <p:cNvSpPr/>
          <p:nvPr/>
        </p:nvSpPr>
        <p:spPr>
          <a:xfrm>
            <a:off x="457200" y="4980000"/>
            <a:ext cx="4000000" cy="1720000"/>
          </a:xfrm>
          <a:prstGeom prst="roundRect">
            <a:avLst>
              <a:gd name="adj" fmla="val 9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637200" y="5580000"/>
            <a:ext cx="520000" cy="520000"/>
          </a:xfrm>
          <a:prstGeom prst="ellipse">
            <a:avLst/>
          </a:prstGeom>
          <a:solidFill>
            <a:srgbClr val="17375E"/>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marL="0" indent="0" algn="ctr">
              <a:buNone/>
            </a:pPr>
            <a:r>
              <a:rPr sz="1700" b="1">
                <a:solidFill>
                  <a:srgbClr val="FFFFFF"/>
                </a:solidFill>
                <a:latin typeface="Arial"/>
              </a:rPr>
              <a:t>5</a:t>
            </a:r>
          </a:p>
        </p:txBody>
      </p:sp>
      <p:sp>
        <p:nvSpPr>
          <p:cNvPr id="17" name="TextBox 16"/>
          <p:cNvSpPr txBox="1"/>
          <p:nvPr/>
        </p:nvSpPr>
        <p:spPr>
          <a:xfrm>
            <a:off x="1257200" y="5120000"/>
            <a:ext cx="3040000" cy="1440000"/>
          </a:xfrm>
          <a:prstGeom prst="rect">
            <a:avLst/>
          </a:prstGeom>
          <a:noFill/>
        </p:spPr>
        <p:txBody>
          <a:bodyPr wrap="square" lIns="0" tIns="0" rIns="0" bIns="0" anchor="ctr">
            <a:spAutoFit/>
          </a:bodyPr>
          <a:lstStyle/>
          <a:p>
            <a:pPr marL="0" indent="0" algn="l">
              <a:lnSpc>
                <a:spcPct val="120000"/>
              </a:lnSpc>
              <a:spcBef>
                <a:spcPts val="600"/>
              </a:spcBef>
              <a:spcAft>
                <a:spcPts val="0"/>
              </a:spcAft>
              <a:buNone/>
            </a:pPr>
            <a:r>
              <a:rPr sz="1300" b="0" i="0">
                <a:solidFill>
                  <a:srgbClr val="262626"/>
                </a:solidFill>
                <a:latin typeface="Arial"/>
              </a:rPr>
              <a:t>Test score-decile monotonicity and feature-group ablations</a:t>
            </a:r>
          </a:p>
        </p:txBody>
      </p:sp>
      <p:sp>
        <p:nvSpPr>
          <p:cNvPr id="18" name="Rounded Rectangle 17"/>
          <p:cNvSpPr/>
          <p:nvPr/>
        </p:nvSpPr>
        <p:spPr>
          <a:xfrm>
            <a:off x="4687200" y="4980000"/>
            <a:ext cx="4000000" cy="1720000"/>
          </a:xfrm>
          <a:prstGeom prst="roundRect">
            <a:avLst>
              <a:gd name="adj" fmla="val 9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4867200" y="5580000"/>
            <a:ext cx="520000" cy="520000"/>
          </a:xfrm>
          <a:prstGeom prst="ellipse">
            <a:avLst/>
          </a:prstGeom>
          <a:solidFill>
            <a:srgbClr val="17375E"/>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marL="0" indent="0" algn="ctr">
              <a:buNone/>
            </a:pPr>
            <a:r>
              <a:rPr sz="1700" b="1">
                <a:solidFill>
                  <a:srgbClr val="FFFFFF"/>
                </a:solidFill>
                <a:latin typeface="Arial"/>
              </a:rPr>
              <a:t>6</a:t>
            </a:r>
          </a:p>
        </p:txBody>
      </p:sp>
      <p:sp>
        <p:nvSpPr>
          <p:cNvPr id="20" name="TextBox 19"/>
          <p:cNvSpPr txBox="1"/>
          <p:nvPr/>
        </p:nvSpPr>
        <p:spPr>
          <a:xfrm>
            <a:off x="5487200" y="5120000"/>
            <a:ext cx="3040000" cy="1440000"/>
          </a:xfrm>
          <a:prstGeom prst="rect">
            <a:avLst/>
          </a:prstGeom>
          <a:noFill/>
        </p:spPr>
        <p:txBody>
          <a:bodyPr wrap="square" lIns="0" tIns="0" rIns="0" bIns="0" anchor="ctr">
            <a:spAutoFit/>
          </a:bodyPr>
          <a:lstStyle/>
          <a:p>
            <a:pPr marL="0" indent="0" algn="l">
              <a:lnSpc>
                <a:spcPct val="120000"/>
              </a:lnSpc>
              <a:spcBef>
                <a:spcPts val="600"/>
              </a:spcBef>
              <a:spcAft>
                <a:spcPts val="0"/>
              </a:spcAft>
              <a:buNone/>
            </a:pPr>
            <a:r>
              <a:rPr sz="1300" b="0" i="0">
                <a:solidFill>
                  <a:srgbClr val="262626"/>
                </a:solidFill>
                <a:latin typeface="Arial"/>
              </a:rPr>
              <a:t>Compare directly with Noh, Jang, and Yang (2023)</a:t>
            </a:r>
          </a:p>
        </p:txBody>
      </p:sp>
      <p:sp>
        <p:nvSpPr>
          <p:cNvPr id="21" name="TextBox 20"/>
          <p:cNvSpPr txBox="1"/>
          <p:nvPr/>
        </p:nvSpPr>
        <p:spPr>
          <a:xfrm>
            <a:off x="457200" y="6600000"/>
            <a:ext cx="6200000" cy="220000"/>
          </a:xfrm>
          <a:prstGeom prst="rect">
            <a:avLst/>
          </a:prstGeom>
          <a:noFill/>
        </p:spPr>
        <p:txBody>
          <a:bodyPr wrap="none" lIns="0" tIns="0" rIns="0" bIns="0">
            <a:spAutoFit/>
          </a:bodyPr>
          <a:lstStyle/>
          <a:p>
            <a:pPr marL="0" indent="0">
              <a:buNone/>
            </a:pPr>
            <a:r>
              <a:rPr sz="850">
                <a:solidFill>
                  <a:srgbClr val="8C8C8C"/>
                </a:solidFill>
                <a:latin typeface="Arial"/>
              </a:rPr>
              <a:t>Gu, Kelly, and Xiu (2020)  |  Empirical Asset Pricing via Machine Learning</a:t>
            </a:r>
          </a:p>
        </p:txBody>
      </p:sp>
      <p:sp>
        <p:nvSpPr>
          <p:cNvPr id="22" name="TextBox 21"/>
          <p:cNvSpPr txBox="1"/>
          <p:nvPr/>
        </p:nvSpPr>
        <p:spPr>
          <a:xfrm>
            <a:off x="8250000" y="6600000"/>
            <a:ext cx="700000" cy="230000"/>
          </a:xfrm>
          <a:prstGeom prst="rect">
            <a:avLst/>
          </a:prstGeom>
          <a:noFill/>
        </p:spPr>
        <p:txBody>
          <a:bodyPr wrap="none" lIns="0" tIns="0" rIns="0" bIns="0">
            <a:spAutoFit/>
          </a:bodyPr>
          <a:lstStyle/>
          <a:p>
            <a:pPr marL="0" indent="0" algn="r">
              <a:buNone/>
            </a:pPr>
            <a:r>
              <a:rPr sz="1000" b="1">
                <a:solidFill>
                  <a:srgbClr val="595959"/>
                </a:solidFill>
                <a:latin typeface="Arial"/>
              </a:rPr>
              <a:t>29 / 30</a:t>
            </a:r>
          </a:p>
        </p:txBody>
      </p:sp>
    </p:spTree>
    <p:extLst>
      <p:ext uri="{BB962C8B-B14F-4D97-AF65-F5344CB8AC3E}">
        <p14:creationId xmlns:p14="http://schemas.microsoft.com/office/powerpoint/2010/main" val="16114520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텍스트 개체 틀 1">
            <a:extLst>
              <a:ext uri="{FF2B5EF4-FFF2-40B4-BE49-F238E27FC236}">
                <a16:creationId xmlns:a16="http://schemas.microsoft.com/office/drawing/2014/main" id="{AAD163D0-7F36-1500-8BFA-296D7C5BFDF2}"/>
              </a:ext>
            </a:extLst>
          </p:cNvPr>
          <p:cNvSpPr>
            <a:spLocks noGrp="1"/>
          </p:cNvSpPr>
          <p:nvPr>
            <p:ph type="body" idx="13"/>
          </p:nvPr>
        </p:nvSpPr>
        <p:spPr>
          <a:xfrm>
            <a:off x="107949" y="56129"/>
            <a:ext cx="8784531" cy="549275"/>
          </a:xfrm>
        </p:spPr>
        <p:txBody>
          <a:bodyPr wrap="none" anchor="ctr">
            <a:normAutofit/>
          </a:bodyPr>
          <a:lstStyle/>
          <a:p>
            <a:pPr algn="l">
              <a:defRPr sz="2100" b="1">
                <a:solidFill>
                  <a:srgbClr val="FFFFFF"/>
                </a:solidFill>
                <a:latin typeface="Arial"/>
                <a:ea typeface="Arial"/>
                <a:cs typeface="Arial"/>
              </a:defRPr>
            </a:pPr>
            <a:r>
              <a:rPr sz="2100" b="1">
                <a:solidFill>
                  <a:srgbClr val="FFFFFF"/>
                </a:solidFill>
                <a:latin typeface="Arial"/>
                <a:ea typeface="Arial"/>
                <a:cs typeface="Arial"/>
              </a:rPr>
              <a:t>Conclusion</a:t>
            </a:r>
            <a:endParaRPr/>
          </a:p>
        </p:txBody>
      </p:sp>
      <p:sp>
        <p:nvSpPr>
          <p:cNvPr id="3" name="Rounded Rectangle 2"/>
          <p:cNvSpPr/>
          <p:nvPr/>
        </p:nvSpPr>
        <p:spPr>
          <a:xfrm>
            <a:off x="457200" y="1000000"/>
            <a:ext cx="3984800" cy="3450000"/>
          </a:xfrm>
          <a:prstGeom prst="roundRect">
            <a:avLst>
              <a:gd name="adj" fmla="val 6000"/>
            </a:avLst>
          </a:prstGeom>
          <a:solidFill>
            <a:srgbClr val="EEEE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27200" y="1160000"/>
            <a:ext cx="3644800" cy="1450910"/>
          </a:xfrm>
          <a:prstGeom prst="rect">
            <a:avLst/>
          </a:prstGeom>
          <a:noFill/>
        </p:spPr>
        <p:txBody>
          <a:bodyPr wrap="square" lIns="0" tIns="0" rIns="0" bIns="0" anchor="t">
            <a:spAutoFit/>
          </a:bodyPr>
          <a:lstStyle/>
          <a:p>
            <a:pPr marL="0" indent="0" algn="l">
              <a:spcBef>
                <a:spcPts val="0"/>
              </a:spcBef>
              <a:spcAft>
                <a:spcPts val="0"/>
              </a:spcAft>
              <a:buNone/>
            </a:pPr>
            <a:r>
              <a:rPr sz="1400" b="1" i="0" dirty="0">
                <a:solidFill>
                  <a:srgbClr val="595959"/>
                </a:solidFill>
                <a:latin typeface="Arial"/>
              </a:rPr>
              <a:t>Key-Paper Takeaway</a:t>
            </a:r>
          </a:p>
          <a:p>
            <a:pPr marL="274638" indent="-274638" algn="l">
              <a:lnSpc>
                <a:spcPct val="120000"/>
              </a:lnSpc>
              <a:spcBef>
                <a:spcPts val="1400"/>
              </a:spcBef>
              <a:spcAft>
                <a:spcPts val="0"/>
              </a:spcAft>
              <a:buNone/>
            </a:pPr>
            <a:r>
              <a:rPr sz="1250" dirty="0">
                <a:solidFill>
                  <a:srgbClr val="595959"/>
                </a:solidFill>
                <a:latin typeface="Arial"/>
              </a:rPr>
              <a:t>■   </a:t>
            </a:r>
            <a:r>
              <a:rPr sz="1250" b="0" i="0" dirty="0">
                <a:solidFill>
                  <a:srgbClr val="262626"/>
                </a:solidFill>
                <a:latin typeface="Arial"/>
              </a:rPr>
              <a:t>Nonlinear interactions improve out-of-sample </a:t>
            </a:r>
            <a:r>
              <a:rPr lang="ko-KR" altLang="en-US" sz="1250" dirty="0">
                <a:solidFill>
                  <a:srgbClr val="262626"/>
                </a:solidFill>
                <a:latin typeface="Arial"/>
              </a:rPr>
              <a:t>    </a:t>
            </a:r>
            <a:r>
              <a:rPr sz="1250" b="0" i="0" dirty="0">
                <a:solidFill>
                  <a:srgbClr val="262626"/>
                </a:solidFill>
                <a:latin typeface="Arial"/>
              </a:rPr>
              <a:t>return forecasts</a:t>
            </a:r>
          </a:p>
          <a:p>
            <a:pPr marL="274638" indent="-274638" algn="l">
              <a:lnSpc>
                <a:spcPct val="120000"/>
              </a:lnSpc>
              <a:spcBef>
                <a:spcPts val="1200"/>
              </a:spcBef>
              <a:spcAft>
                <a:spcPts val="0"/>
              </a:spcAft>
              <a:buNone/>
            </a:pPr>
            <a:r>
              <a:rPr sz="1250" dirty="0">
                <a:solidFill>
                  <a:srgbClr val="595959"/>
                </a:solidFill>
                <a:latin typeface="Arial"/>
              </a:rPr>
              <a:t>■   </a:t>
            </a:r>
            <a:r>
              <a:rPr sz="1250" b="0" i="0" dirty="0">
                <a:solidFill>
                  <a:srgbClr val="262626"/>
                </a:solidFill>
                <a:latin typeface="Arial"/>
              </a:rPr>
              <a:t>Implementation costs remain essential to the</a:t>
            </a:r>
            <a:r>
              <a:rPr lang="en-US" altLang="ko-KR" sz="1250" b="0" i="0" dirty="0">
                <a:solidFill>
                  <a:srgbClr val="262626"/>
                </a:solidFill>
                <a:latin typeface="Arial"/>
              </a:rPr>
              <a:t> </a:t>
            </a:r>
            <a:r>
              <a:rPr lang="ko-KR" altLang="en-US" sz="1250" b="0" i="0" dirty="0">
                <a:solidFill>
                  <a:srgbClr val="262626"/>
                </a:solidFill>
                <a:latin typeface="Arial"/>
              </a:rPr>
              <a:t>   </a:t>
            </a:r>
            <a:r>
              <a:rPr sz="1250" b="0" i="0" dirty="0">
                <a:solidFill>
                  <a:srgbClr val="262626"/>
                </a:solidFill>
                <a:latin typeface="Arial"/>
              </a:rPr>
              <a:t> final verdict</a:t>
            </a:r>
          </a:p>
        </p:txBody>
      </p:sp>
      <p:sp>
        <p:nvSpPr>
          <p:cNvPr id="5" name="Rounded Rectangle 4"/>
          <p:cNvSpPr/>
          <p:nvPr/>
        </p:nvSpPr>
        <p:spPr>
          <a:xfrm>
            <a:off x="4702000" y="1000000"/>
            <a:ext cx="3984800" cy="3450000"/>
          </a:xfrm>
          <a:prstGeom prst="roundRect">
            <a:avLst>
              <a:gd name="adj" fmla="val 6000"/>
            </a:avLst>
          </a:prstGeom>
          <a:solidFill>
            <a:srgbClr val="EAF1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4753133" y="1160000"/>
            <a:ext cx="3882533" cy="1220078"/>
          </a:xfrm>
          <a:prstGeom prst="rect">
            <a:avLst/>
          </a:prstGeom>
          <a:noFill/>
        </p:spPr>
        <p:txBody>
          <a:bodyPr wrap="square" lIns="0" tIns="0" rIns="0" bIns="0" anchor="t">
            <a:spAutoFit/>
          </a:bodyPr>
          <a:lstStyle/>
          <a:p>
            <a:pPr marL="0" indent="0" algn="l">
              <a:spcBef>
                <a:spcPts val="0"/>
              </a:spcBef>
              <a:spcAft>
                <a:spcPts val="0"/>
              </a:spcAft>
              <a:buNone/>
            </a:pPr>
            <a:r>
              <a:rPr sz="1400" b="1" i="0" dirty="0">
                <a:solidFill>
                  <a:srgbClr val="17375E"/>
                </a:solidFill>
                <a:latin typeface="Arial"/>
              </a:rPr>
              <a:t>Thesis Status</a:t>
            </a:r>
          </a:p>
          <a:p>
            <a:pPr marL="274638" indent="-274638" algn="l">
              <a:lnSpc>
                <a:spcPct val="120000"/>
              </a:lnSpc>
              <a:spcBef>
                <a:spcPts val="1400"/>
              </a:spcBef>
              <a:spcAft>
                <a:spcPts val="0"/>
              </a:spcAft>
              <a:buNone/>
            </a:pPr>
            <a:r>
              <a:rPr sz="1250" dirty="0">
                <a:solidFill>
                  <a:srgbClr val="4F81BD"/>
                </a:solidFill>
                <a:latin typeface="Arial"/>
              </a:rPr>
              <a:t>■   </a:t>
            </a:r>
            <a:r>
              <a:rPr sz="1250" b="0" i="0" dirty="0">
                <a:solidFill>
                  <a:srgbClr val="262626"/>
                </a:solidFill>
                <a:latin typeface="Arial"/>
              </a:rPr>
              <a:t>Preliminary single-stage </a:t>
            </a:r>
            <a:r>
              <a:rPr sz="1250" b="0" i="0" dirty="0" err="1">
                <a:solidFill>
                  <a:srgbClr val="262626"/>
                </a:solidFill>
                <a:latin typeface="Arial"/>
              </a:rPr>
              <a:t>XGBoost</a:t>
            </a:r>
            <a:r>
              <a:rPr sz="1250" b="0" i="0" dirty="0">
                <a:solidFill>
                  <a:srgbClr val="262626"/>
                </a:solidFill>
                <a:latin typeface="Arial"/>
              </a:rPr>
              <a:t> framework </a:t>
            </a:r>
            <a:r>
              <a:rPr lang="ko-KR" altLang="en-US" sz="1250" dirty="0">
                <a:solidFill>
                  <a:srgbClr val="262626"/>
                </a:solidFill>
                <a:latin typeface="Arial"/>
              </a:rPr>
              <a:t>         </a:t>
            </a:r>
            <a:r>
              <a:rPr sz="1250" b="0" i="0" dirty="0">
                <a:solidFill>
                  <a:srgbClr val="262626"/>
                </a:solidFill>
                <a:latin typeface="Arial"/>
              </a:rPr>
              <a:t>completed</a:t>
            </a:r>
          </a:p>
          <a:p>
            <a:pPr marL="274638" indent="-274638" algn="l">
              <a:lnSpc>
                <a:spcPct val="120000"/>
              </a:lnSpc>
              <a:spcBef>
                <a:spcPts val="1200"/>
              </a:spcBef>
              <a:spcAft>
                <a:spcPts val="0"/>
              </a:spcAft>
              <a:buNone/>
            </a:pPr>
            <a:r>
              <a:rPr sz="1250" dirty="0">
                <a:solidFill>
                  <a:srgbClr val="4F81BD"/>
                </a:solidFill>
                <a:latin typeface="Arial"/>
              </a:rPr>
              <a:t>■   </a:t>
            </a:r>
            <a:r>
              <a:rPr sz="1250" b="0" i="0" dirty="0">
                <a:solidFill>
                  <a:srgbClr val="262626"/>
                </a:solidFill>
                <a:latin typeface="Arial"/>
              </a:rPr>
              <a:t>Final validation and untouched holdout in progress</a:t>
            </a:r>
          </a:p>
        </p:txBody>
      </p:sp>
      <p:sp>
        <p:nvSpPr>
          <p:cNvPr id="7" name="Rounded Rectangle 6"/>
          <p:cNvSpPr/>
          <p:nvPr/>
        </p:nvSpPr>
        <p:spPr>
          <a:xfrm>
            <a:off x="457200" y="4720000"/>
            <a:ext cx="8229600" cy="1050000"/>
          </a:xfrm>
          <a:prstGeom prst="roundRect">
            <a:avLst>
              <a:gd name="adj" fmla="val 10000"/>
            </a:avLst>
          </a:prstGeom>
          <a:solidFill>
            <a:srgbClr val="17375E"/>
          </a:solidFill>
          <a:ln>
            <a:noFill/>
          </a:ln>
          <a:effectLst/>
        </p:spPr>
        <p:style>
          <a:lnRef idx="1">
            <a:schemeClr val="accent1"/>
          </a:lnRef>
          <a:fillRef idx="3">
            <a:schemeClr val="accent1"/>
          </a:fillRef>
          <a:effectRef idx="2">
            <a:schemeClr val="accent1"/>
          </a:effectRef>
          <a:fontRef idx="minor">
            <a:schemeClr val="lt1"/>
          </a:fontRef>
        </p:style>
        <p:txBody>
          <a:bodyPr lIns="260000" rIns="260000" rtlCol="0" anchor="ctr"/>
          <a:lstStyle/>
          <a:p>
            <a:pPr marL="0" indent="0" algn="ctr">
              <a:buNone/>
            </a:pPr>
            <a:r>
              <a:rPr sz="1700" b="1" dirty="0">
                <a:solidFill>
                  <a:srgbClr val="FFFFFF"/>
                </a:solidFill>
                <a:latin typeface="Arial"/>
              </a:rPr>
              <a:t>The contribution will be rigorous Korean-market validation</a:t>
            </a:r>
            <a:r>
              <a:rPr lang="ko-KR" altLang="en-US" sz="1700" b="1" dirty="0">
                <a:solidFill>
                  <a:srgbClr val="FFFFFF"/>
                </a:solidFill>
                <a:latin typeface="Arial"/>
              </a:rPr>
              <a:t> </a:t>
            </a:r>
            <a:r>
              <a:rPr lang="en-US" altLang="ko-KR" sz="1700" b="1" dirty="0">
                <a:solidFill>
                  <a:srgbClr val="FFFFFF"/>
                </a:solidFill>
                <a:latin typeface="Arial"/>
              </a:rPr>
              <a:t>with </a:t>
            </a:r>
            <a:r>
              <a:rPr lang="en-US" altLang="ko-KR" sz="1700" b="1" dirty="0" err="1">
                <a:solidFill>
                  <a:srgbClr val="FFFFFF"/>
                </a:solidFill>
                <a:latin typeface="Arial"/>
              </a:rPr>
              <a:t>XGBoost</a:t>
            </a:r>
            <a:endParaRPr sz="1700" b="1" dirty="0">
              <a:solidFill>
                <a:srgbClr val="FFFFFF"/>
              </a:solidFill>
              <a:latin typeface="Arial"/>
            </a:endParaRPr>
          </a:p>
        </p:txBody>
      </p:sp>
      <p:sp>
        <p:nvSpPr>
          <p:cNvPr id="8" name="TextBox 7"/>
          <p:cNvSpPr txBox="1"/>
          <p:nvPr/>
        </p:nvSpPr>
        <p:spPr>
          <a:xfrm>
            <a:off x="457200" y="5950000"/>
            <a:ext cx="8229600" cy="400000"/>
          </a:xfrm>
          <a:prstGeom prst="rect">
            <a:avLst/>
          </a:prstGeom>
          <a:noFill/>
        </p:spPr>
        <p:txBody>
          <a:bodyPr wrap="square" lIns="0" tIns="0" rIns="0" bIns="0" anchor="t">
            <a:spAutoFit/>
          </a:bodyPr>
          <a:lstStyle/>
          <a:p>
            <a:pPr marL="0" indent="0" algn="ctr">
              <a:spcBef>
                <a:spcPts val="600"/>
              </a:spcBef>
              <a:spcAft>
                <a:spcPts val="0"/>
              </a:spcAft>
              <a:buNone/>
            </a:pPr>
            <a:r>
              <a:rPr sz="1300" b="0" i="1">
                <a:solidFill>
                  <a:srgbClr val="595959"/>
                </a:solidFill>
                <a:latin typeface="Arial"/>
              </a:rPr>
              <a:t>Thank you.</a:t>
            </a:r>
          </a:p>
        </p:txBody>
      </p:sp>
      <p:sp>
        <p:nvSpPr>
          <p:cNvPr id="9" name="TextBox 8"/>
          <p:cNvSpPr txBox="1"/>
          <p:nvPr/>
        </p:nvSpPr>
        <p:spPr>
          <a:xfrm>
            <a:off x="457200" y="6600000"/>
            <a:ext cx="6200000" cy="220000"/>
          </a:xfrm>
          <a:prstGeom prst="rect">
            <a:avLst/>
          </a:prstGeom>
          <a:noFill/>
        </p:spPr>
        <p:txBody>
          <a:bodyPr wrap="none" lIns="0" tIns="0" rIns="0" bIns="0">
            <a:spAutoFit/>
          </a:bodyPr>
          <a:lstStyle/>
          <a:p>
            <a:pPr marL="0" indent="0">
              <a:buNone/>
            </a:pPr>
            <a:r>
              <a:rPr sz="850">
                <a:solidFill>
                  <a:srgbClr val="8C8C8C"/>
                </a:solidFill>
                <a:latin typeface="Arial"/>
              </a:rPr>
              <a:t>Gu, Kelly, and Xiu (2020)  |  Empirical Asset Pricing via Machine Learning</a:t>
            </a:r>
          </a:p>
        </p:txBody>
      </p:sp>
      <p:sp>
        <p:nvSpPr>
          <p:cNvPr id="10" name="TextBox 9"/>
          <p:cNvSpPr txBox="1"/>
          <p:nvPr/>
        </p:nvSpPr>
        <p:spPr>
          <a:xfrm>
            <a:off x="8250000" y="6600000"/>
            <a:ext cx="700000" cy="230000"/>
          </a:xfrm>
          <a:prstGeom prst="rect">
            <a:avLst/>
          </a:prstGeom>
          <a:noFill/>
        </p:spPr>
        <p:txBody>
          <a:bodyPr wrap="none" lIns="0" tIns="0" rIns="0" bIns="0">
            <a:spAutoFit/>
          </a:bodyPr>
          <a:lstStyle/>
          <a:p>
            <a:pPr marL="0" indent="0" algn="r">
              <a:buNone/>
            </a:pPr>
            <a:r>
              <a:rPr sz="1000" b="1">
                <a:solidFill>
                  <a:srgbClr val="595959"/>
                </a:solidFill>
                <a:latin typeface="Arial"/>
              </a:rPr>
              <a:t>30 / 30</a:t>
            </a:r>
          </a:p>
        </p:txBody>
      </p:sp>
    </p:spTree>
    <p:extLst>
      <p:ext uri="{BB962C8B-B14F-4D97-AF65-F5344CB8AC3E}">
        <p14:creationId xmlns:p14="http://schemas.microsoft.com/office/powerpoint/2010/main" val="3237573705"/>
      </p:ext>
    </p:extLst>
  </p:cSld>
  <p:clrMapOvr>
    <a:masterClrMapping/>
  </p:clrMapOvr>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205</TotalTime>
  <Words>4663</Words>
  <Application>Microsoft Macintosh PowerPoint</Application>
  <DocSecurity>0</DocSecurity>
  <PresentationFormat>화면 슬라이드 쇼(4:3)</PresentationFormat>
  <Paragraphs>452</Paragraphs>
  <Slides>30</Slides>
  <Notes>30</Notes>
  <HiddenSlides>0</HiddenSlides>
  <MMClips>0</MMClips>
  <ScaleCrop>false</ScaleCrop>
  <HeadingPairs>
    <vt:vector size="6" baseType="variant">
      <vt:variant>
        <vt:lpstr>사용한 글꼴</vt:lpstr>
      </vt:variant>
      <vt:variant>
        <vt:i4>6</vt:i4>
      </vt:variant>
      <vt:variant>
        <vt:lpstr>테마</vt:lpstr>
      </vt:variant>
      <vt:variant>
        <vt:i4>1</vt:i4>
      </vt:variant>
      <vt:variant>
        <vt:lpstr>슬라이드 제목</vt:lpstr>
      </vt:variant>
      <vt:variant>
        <vt:i4>30</vt:i4>
      </vt:variant>
    </vt:vector>
  </HeadingPairs>
  <TitlesOfParts>
    <vt:vector size="37" baseType="lpstr">
      <vt:lpstr>맑은 고딕</vt:lpstr>
      <vt:lpstr>Pretendard ExtraBold</vt:lpstr>
      <vt:lpstr>Arial</vt:lpstr>
      <vt:lpstr>Pretendard Black</vt:lpstr>
      <vt:lpstr>Pretendard</vt:lpstr>
      <vt:lpstr>Cambria Math</vt: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허현준</cp:lastModifiedBy>
  <cp:revision>4</cp:revision>
  <dcterms:created xsi:type="dcterms:W3CDTF">2026-08-27T11:12:24Z</dcterms:created>
  <dcterms:modified xsi:type="dcterms:W3CDTF">2026-08-27T16:31:04Z</dcterms:modified>
</cp:coreProperties>
</file>